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2" r:id="rId2"/>
    <p:sldId id="392" r:id="rId3"/>
    <p:sldId id="366" r:id="rId4"/>
    <p:sldId id="264" r:id="rId5"/>
    <p:sldId id="270" r:id="rId6"/>
    <p:sldId id="299" r:id="rId7"/>
    <p:sldId id="361" r:id="rId8"/>
    <p:sldId id="356" r:id="rId9"/>
    <p:sldId id="405" r:id="rId10"/>
    <p:sldId id="399" r:id="rId11"/>
    <p:sldId id="344" r:id="rId12"/>
    <p:sldId id="376" r:id="rId13"/>
    <p:sldId id="379" r:id="rId14"/>
    <p:sldId id="381" r:id="rId15"/>
    <p:sldId id="382" r:id="rId16"/>
    <p:sldId id="372" r:id="rId17"/>
    <p:sldId id="277" r:id="rId18"/>
    <p:sldId id="386" r:id="rId19"/>
    <p:sldId id="373" r:id="rId20"/>
    <p:sldId id="267" r:id="rId21"/>
    <p:sldId id="378" r:id="rId22"/>
    <p:sldId id="391" r:id="rId23"/>
    <p:sldId id="397" r:id="rId24"/>
    <p:sldId id="282" r:id="rId25"/>
    <p:sldId id="403" r:id="rId26"/>
    <p:sldId id="404" r:id="rId27"/>
    <p:sldId id="401" r:id="rId28"/>
    <p:sldId id="394" r:id="rId29"/>
    <p:sldId id="402" r:id="rId30"/>
    <p:sldId id="31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4F4F6"/>
    <a:srgbClr val="3E424C"/>
    <a:srgbClr val="384243"/>
    <a:srgbClr val="2D2E36"/>
    <a:srgbClr val="38383A"/>
    <a:srgbClr val="A1B9BB"/>
    <a:srgbClr val="CDD8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1" d="100"/>
          <a:sy n="111"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Городские фермы</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3C0-4413-8890-502269AD4909}"/>
            </c:ext>
          </c:extLst>
        </c:ser>
        <c:ser>
          <c:idx val="1"/>
          <c:order val="1"/>
          <c:tx>
            <c:strRef>
              <c:f>Sheet1!$C$1</c:f>
              <c:strCache>
                <c:ptCount val="1"/>
                <c:pt idx="0">
                  <c:v>Теплицы</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3C0-4413-8890-502269AD4909}"/>
            </c:ext>
          </c:extLst>
        </c:ser>
        <c:ser>
          <c:idx val="2"/>
          <c:order val="2"/>
          <c:tx>
            <c:strRef>
              <c:f>Sheet1!$D$1</c:f>
              <c:strCache>
                <c:ptCount val="1"/>
                <c:pt idx="0">
                  <c:v>Общественные сады</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3C0-4413-8890-502269AD4909}"/>
            </c:ext>
          </c:extLst>
        </c:ser>
        <c:dLbls>
          <c:showLegendKey val="0"/>
          <c:showVal val="0"/>
          <c:showCatName val="0"/>
          <c:showSerName val="0"/>
          <c:showPercent val="0"/>
          <c:showBubbleSize val="0"/>
        </c:dLbls>
        <c:gapWidth val="65"/>
        <c:shape val="box"/>
        <c:axId val="181905928"/>
        <c:axId val="181903304"/>
        <c:axId val="0"/>
      </c:bar3DChart>
      <c:catAx>
        <c:axId val="18190592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ru-RU"/>
          </a:p>
        </c:txPr>
        <c:crossAx val="181903304"/>
        <c:crosses val="autoZero"/>
        <c:auto val="1"/>
        <c:lblAlgn val="ctr"/>
        <c:lblOffset val="100"/>
        <c:noMultiLvlLbl val="0"/>
      </c:catAx>
      <c:valAx>
        <c:axId val="18190330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ru-RU"/>
          </a:p>
        </c:txPr>
        <c:crossAx val="181905928"/>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ru-RU"/>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12192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984269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0"/>
            <a:ext cx="7877908"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21938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896815"/>
            <a:ext cx="12192000" cy="506437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13726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896815"/>
            <a:ext cx="6083808" cy="506437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167857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5669280" y="0"/>
            <a:ext cx="652272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84809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1511808"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11" hasCustomPrompt="1"/>
          </p:nvPr>
        </p:nvSpPr>
        <p:spPr>
          <a:xfrm>
            <a:off x="4931664"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12" hasCustomPrompt="1"/>
          </p:nvPr>
        </p:nvSpPr>
        <p:spPr>
          <a:xfrm>
            <a:off x="8351520"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795842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914400" y="1011936"/>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11" hasCustomPrompt="1"/>
          </p:nvPr>
        </p:nvSpPr>
        <p:spPr>
          <a:xfrm>
            <a:off x="2078736" y="3236976"/>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12" hasCustomPrompt="1"/>
          </p:nvPr>
        </p:nvSpPr>
        <p:spPr>
          <a:xfrm>
            <a:off x="4407408" y="2804160"/>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13" hasCustomPrompt="1"/>
          </p:nvPr>
        </p:nvSpPr>
        <p:spPr>
          <a:xfrm>
            <a:off x="6736080" y="3736848"/>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14" hasCustomPrompt="1"/>
          </p:nvPr>
        </p:nvSpPr>
        <p:spPr>
          <a:xfrm>
            <a:off x="9064752" y="1938528"/>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284226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1511808" y="117043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14" hasCustomPrompt="1"/>
          </p:nvPr>
        </p:nvSpPr>
        <p:spPr>
          <a:xfrm>
            <a:off x="3840480" y="117043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1" name="Picture Placeholder 7"/>
          <p:cNvSpPr>
            <a:spLocks noGrp="1"/>
          </p:cNvSpPr>
          <p:nvPr>
            <p:ph type="pic" sz="quarter" idx="15" hasCustomPrompt="1"/>
          </p:nvPr>
        </p:nvSpPr>
        <p:spPr>
          <a:xfrm>
            <a:off x="3840480"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3" name="Picture Placeholder 7"/>
          <p:cNvSpPr>
            <a:spLocks noGrp="1"/>
          </p:cNvSpPr>
          <p:nvPr>
            <p:ph type="pic" sz="quarter" idx="16" hasCustomPrompt="1"/>
          </p:nvPr>
        </p:nvSpPr>
        <p:spPr>
          <a:xfrm>
            <a:off x="6169152"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4" name="Picture Placeholder 7"/>
          <p:cNvSpPr>
            <a:spLocks noGrp="1"/>
          </p:cNvSpPr>
          <p:nvPr>
            <p:ph type="pic" sz="quarter" idx="17" hasCustomPrompt="1"/>
          </p:nvPr>
        </p:nvSpPr>
        <p:spPr>
          <a:xfrm>
            <a:off x="8497824"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99623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0" y="0"/>
            <a:ext cx="7034784" cy="24627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18" hasCustomPrompt="1"/>
          </p:nvPr>
        </p:nvSpPr>
        <p:spPr>
          <a:xfrm>
            <a:off x="5157216" y="2462784"/>
            <a:ext cx="7034784" cy="24627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615043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0" y="0"/>
            <a:ext cx="6096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18" hasCustomPrompt="1"/>
          </p:nvPr>
        </p:nvSpPr>
        <p:spPr>
          <a:xfrm>
            <a:off x="6096000" y="0"/>
            <a:ext cx="6096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726350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509016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18" hasCustomPrompt="1"/>
          </p:nvPr>
        </p:nvSpPr>
        <p:spPr>
          <a:xfrm>
            <a:off x="734568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19" hasCustomPrompt="1"/>
          </p:nvPr>
        </p:nvSpPr>
        <p:spPr>
          <a:xfrm>
            <a:off x="960120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20" hasCustomPrompt="1"/>
          </p:nvPr>
        </p:nvSpPr>
        <p:spPr>
          <a:xfrm>
            <a:off x="283464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21" hasCustomPrompt="1"/>
          </p:nvPr>
        </p:nvSpPr>
        <p:spPr>
          <a:xfrm>
            <a:off x="57912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031954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552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0" name="Picture Placeholder 7"/>
          <p:cNvSpPr>
            <a:spLocks noGrp="1"/>
          </p:cNvSpPr>
          <p:nvPr>
            <p:ph type="pic" sz="quarter" idx="21" hasCustomPrompt="1"/>
          </p:nvPr>
        </p:nvSpPr>
        <p:spPr>
          <a:xfrm>
            <a:off x="1018032"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3" name="Picture Placeholder 7"/>
          <p:cNvSpPr>
            <a:spLocks noGrp="1"/>
          </p:cNvSpPr>
          <p:nvPr>
            <p:ph type="pic" sz="quarter" idx="22" hasCustomPrompt="1"/>
          </p:nvPr>
        </p:nvSpPr>
        <p:spPr>
          <a:xfrm>
            <a:off x="5090160"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5" name="Picture Placeholder 7"/>
          <p:cNvSpPr>
            <a:spLocks noGrp="1"/>
          </p:cNvSpPr>
          <p:nvPr>
            <p:ph type="pic" sz="quarter" idx="23" hasCustomPrompt="1"/>
          </p:nvPr>
        </p:nvSpPr>
        <p:spPr>
          <a:xfrm>
            <a:off x="9162288"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6" name="Picture Placeholder 7"/>
          <p:cNvSpPr>
            <a:spLocks noGrp="1"/>
          </p:cNvSpPr>
          <p:nvPr>
            <p:ph type="pic" sz="quarter" idx="24" hasCustomPrompt="1"/>
          </p:nvPr>
        </p:nvSpPr>
        <p:spPr>
          <a:xfrm>
            <a:off x="1018032"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7" name="Picture Placeholder 7"/>
          <p:cNvSpPr>
            <a:spLocks noGrp="1"/>
          </p:cNvSpPr>
          <p:nvPr>
            <p:ph type="pic" sz="quarter" idx="25" hasCustomPrompt="1"/>
          </p:nvPr>
        </p:nvSpPr>
        <p:spPr>
          <a:xfrm>
            <a:off x="5090160"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8" name="Picture Placeholder 7"/>
          <p:cNvSpPr>
            <a:spLocks noGrp="1"/>
          </p:cNvSpPr>
          <p:nvPr>
            <p:ph type="pic" sz="quarter" idx="26" hasCustomPrompt="1"/>
          </p:nvPr>
        </p:nvSpPr>
        <p:spPr>
          <a:xfrm>
            <a:off x="9162288"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782198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6" name="Picture Placeholder 7"/>
          <p:cNvSpPr>
            <a:spLocks noGrp="1"/>
          </p:cNvSpPr>
          <p:nvPr>
            <p:ph type="pic" sz="quarter" idx="24" hasCustomPrompt="1"/>
          </p:nvPr>
        </p:nvSpPr>
        <p:spPr>
          <a:xfrm>
            <a:off x="3992880" y="0"/>
            <a:ext cx="2871216" cy="3974592"/>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25" hasCustomPrompt="1"/>
          </p:nvPr>
        </p:nvSpPr>
        <p:spPr>
          <a:xfrm>
            <a:off x="7132320" y="2883408"/>
            <a:ext cx="2871216" cy="3974592"/>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20519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2690446" y="-1"/>
            <a:ext cx="9244996" cy="474784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86023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143001" y="1969477"/>
            <a:ext cx="4677508" cy="23035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6359771" y="1969477"/>
            <a:ext cx="4677508" cy="23035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013164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773723"/>
            <a:ext cx="5310554" cy="531055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63430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 y="0"/>
            <a:ext cx="10427677"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186017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5926016" cy="402687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6265984" y="4448908"/>
            <a:ext cx="5926016" cy="159140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1178381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5926016" cy="334107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26" hasCustomPrompt="1"/>
          </p:nvPr>
        </p:nvSpPr>
        <p:spPr>
          <a:xfrm>
            <a:off x="0" y="3516922"/>
            <a:ext cx="5926016" cy="334107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503618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12192000" cy="418513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0682618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162382" y="-224843"/>
            <a:ext cx="5025080" cy="7484368"/>
          </a:xfrm>
          <a:custGeom>
            <a:avLst/>
            <a:gdLst/>
            <a:ahLst/>
            <a:cxnLst/>
            <a:rect l="l" t="t" r="r" b="b"/>
            <a:pathLst>
              <a:path w="2723855" h="4056917">
                <a:moveTo>
                  <a:pt x="1789662" y="0"/>
                </a:moveTo>
                <a:cubicBezTo>
                  <a:pt x="2073069" y="0"/>
                  <a:pt x="2299619" y="66478"/>
                  <a:pt x="2469313" y="199435"/>
                </a:cubicBezTo>
                <a:cubicBezTo>
                  <a:pt x="2639008" y="332391"/>
                  <a:pt x="2723855" y="510832"/>
                  <a:pt x="2723855" y="734759"/>
                </a:cubicBezTo>
                <a:cubicBezTo>
                  <a:pt x="2723855" y="881710"/>
                  <a:pt x="2687117" y="1000671"/>
                  <a:pt x="2613641" y="1091641"/>
                </a:cubicBezTo>
                <a:cubicBezTo>
                  <a:pt x="2540165" y="1182611"/>
                  <a:pt x="2443947" y="1228096"/>
                  <a:pt x="2324986" y="1228096"/>
                </a:cubicBezTo>
                <a:cubicBezTo>
                  <a:pt x="2192029" y="1228096"/>
                  <a:pt x="2085315" y="1173864"/>
                  <a:pt x="2004841" y="1065400"/>
                </a:cubicBezTo>
                <a:cubicBezTo>
                  <a:pt x="2071319" y="1016416"/>
                  <a:pt x="2123802" y="951687"/>
                  <a:pt x="2162289" y="871214"/>
                </a:cubicBezTo>
                <a:cubicBezTo>
                  <a:pt x="2200777" y="790740"/>
                  <a:pt x="2220020" y="706768"/>
                  <a:pt x="2220020" y="619297"/>
                </a:cubicBezTo>
                <a:cubicBezTo>
                  <a:pt x="2220020" y="507333"/>
                  <a:pt x="2186781" y="418113"/>
                  <a:pt x="2120303" y="351634"/>
                </a:cubicBezTo>
                <a:cubicBezTo>
                  <a:pt x="2053825" y="285156"/>
                  <a:pt x="1962855" y="251917"/>
                  <a:pt x="1847393" y="251917"/>
                </a:cubicBezTo>
                <a:cubicBezTo>
                  <a:pt x="1707439" y="251917"/>
                  <a:pt x="1592852" y="301776"/>
                  <a:pt x="1503631" y="401493"/>
                </a:cubicBezTo>
                <a:cubicBezTo>
                  <a:pt x="1414410" y="501210"/>
                  <a:pt x="1369800" y="628044"/>
                  <a:pt x="1369800" y="781993"/>
                </a:cubicBezTo>
                <a:cubicBezTo>
                  <a:pt x="1369800" y="921947"/>
                  <a:pt x="1410037" y="1052279"/>
                  <a:pt x="1490510" y="1172989"/>
                </a:cubicBezTo>
                <a:cubicBezTo>
                  <a:pt x="1570984" y="1293700"/>
                  <a:pt x="1696943" y="1448524"/>
                  <a:pt x="1868386" y="1637462"/>
                </a:cubicBezTo>
                <a:cubicBezTo>
                  <a:pt x="2008340" y="1787912"/>
                  <a:pt x="2121178" y="1917370"/>
                  <a:pt x="2206900" y="2025834"/>
                </a:cubicBezTo>
                <a:cubicBezTo>
                  <a:pt x="2292622" y="2134298"/>
                  <a:pt x="2366097" y="2259382"/>
                  <a:pt x="2427327" y="2401086"/>
                </a:cubicBezTo>
                <a:cubicBezTo>
                  <a:pt x="2488557" y="2542789"/>
                  <a:pt x="2519172" y="2695864"/>
                  <a:pt x="2519172" y="2860310"/>
                </a:cubicBezTo>
                <a:cubicBezTo>
                  <a:pt x="2519172" y="3084236"/>
                  <a:pt x="2457067" y="3287170"/>
                  <a:pt x="2332858" y="3469110"/>
                </a:cubicBezTo>
                <a:cubicBezTo>
                  <a:pt x="2208649" y="3651050"/>
                  <a:pt x="2038955" y="3794503"/>
                  <a:pt x="1823776" y="3899468"/>
                </a:cubicBezTo>
                <a:cubicBezTo>
                  <a:pt x="1608596" y="4004434"/>
                  <a:pt x="1369800" y="4056917"/>
                  <a:pt x="1107386" y="4056917"/>
                </a:cubicBezTo>
                <a:cubicBezTo>
                  <a:pt x="886958" y="4056917"/>
                  <a:pt x="692772" y="4018429"/>
                  <a:pt x="524827" y="3941455"/>
                </a:cubicBezTo>
                <a:cubicBezTo>
                  <a:pt x="356883" y="3864480"/>
                  <a:pt x="227425" y="3756890"/>
                  <a:pt x="136455" y="3618686"/>
                </a:cubicBezTo>
                <a:cubicBezTo>
                  <a:pt x="45485" y="3480481"/>
                  <a:pt x="0" y="3320409"/>
                  <a:pt x="0" y="3138469"/>
                </a:cubicBezTo>
                <a:cubicBezTo>
                  <a:pt x="0" y="2984519"/>
                  <a:pt x="32364" y="2844565"/>
                  <a:pt x="97093" y="2718606"/>
                </a:cubicBezTo>
                <a:cubicBezTo>
                  <a:pt x="161822" y="2592648"/>
                  <a:pt x="249293" y="2492931"/>
                  <a:pt x="359507" y="2419455"/>
                </a:cubicBezTo>
                <a:cubicBezTo>
                  <a:pt x="469721" y="2345979"/>
                  <a:pt x="591306" y="2309241"/>
                  <a:pt x="724262" y="2309241"/>
                </a:cubicBezTo>
                <a:cubicBezTo>
                  <a:pt x="846722" y="2309241"/>
                  <a:pt x="949938" y="2339856"/>
                  <a:pt x="1033910" y="2401086"/>
                </a:cubicBezTo>
                <a:cubicBezTo>
                  <a:pt x="1117883" y="2462316"/>
                  <a:pt x="1170365" y="2547163"/>
                  <a:pt x="1191359" y="2655627"/>
                </a:cubicBezTo>
                <a:cubicBezTo>
                  <a:pt x="1009418" y="2655627"/>
                  <a:pt x="864216" y="2703736"/>
                  <a:pt x="755752" y="2799955"/>
                </a:cubicBezTo>
                <a:cubicBezTo>
                  <a:pt x="647287" y="2896173"/>
                  <a:pt x="593055" y="3026505"/>
                  <a:pt x="593055" y="3190951"/>
                </a:cubicBezTo>
                <a:cubicBezTo>
                  <a:pt x="593055" y="3341402"/>
                  <a:pt x="638540" y="3462112"/>
                  <a:pt x="729510" y="3553082"/>
                </a:cubicBezTo>
                <a:cubicBezTo>
                  <a:pt x="820480" y="3644053"/>
                  <a:pt x="941191" y="3689538"/>
                  <a:pt x="1091641" y="3689538"/>
                </a:cubicBezTo>
                <a:cubicBezTo>
                  <a:pt x="1277080" y="3689538"/>
                  <a:pt x="1430155" y="3627433"/>
                  <a:pt x="1550866" y="3503224"/>
                </a:cubicBezTo>
                <a:cubicBezTo>
                  <a:pt x="1671576" y="3379015"/>
                  <a:pt x="1731931" y="3222441"/>
                  <a:pt x="1731931" y="3033503"/>
                </a:cubicBezTo>
                <a:cubicBezTo>
                  <a:pt x="1731931" y="2869057"/>
                  <a:pt x="1686446" y="2713358"/>
                  <a:pt x="1595476" y="2566407"/>
                </a:cubicBezTo>
                <a:cubicBezTo>
                  <a:pt x="1504506" y="2419455"/>
                  <a:pt x="1368050" y="2241013"/>
                  <a:pt x="1186110" y="2031082"/>
                </a:cubicBezTo>
                <a:cubicBezTo>
                  <a:pt x="997172" y="1814154"/>
                  <a:pt x="854594" y="1627840"/>
                  <a:pt x="758376" y="1472141"/>
                </a:cubicBezTo>
                <a:cubicBezTo>
                  <a:pt x="662157" y="1316442"/>
                  <a:pt x="614048" y="1145873"/>
                  <a:pt x="614048" y="960434"/>
                </a:cubicBezTo>
                <a:cubicBezTo>
                  <a:pt x="614048" y="778494"/>
                  <a:pt x="664782" y="614923"/>
                  <a:pt x="766248" y="469721"/>
                </a:cubicBezTo>
                <a:cubicBezTo>
                  <a:pt x="867715" y="324518"/>
                  <a:pt x="1007669" y="209931"/>
                  <a:pt x="1186110" y="125959"/>
                </a:cubicBezTo>
                <a:cubicBezTo>
                  <a:pt x="1364552" y="41986"/>
                  <a:pt x="1565736" y="0"/>
                  <a:pt x="1789662"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46498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Tree>
    <p:extLst>
      <p:ext uri="{BB962C8B-B14F-4D97-AF65-F5344CB8AC3E}">
        <p14:creationId xmlns:p14="http://schemas.microsoft.com/office/powerpoint/2010/main" val="12167189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5355746" y="464315"/>
            <a:ext cx="7510911" cy="6040885"/>
          </a:xfrm>
          <a:custGeom>
            <a:avLst/>
            <a:gdLst/>
            <a:ahLst/>
            <a:cxnLst/>
            <a:rect l="l" t="t" r="r" b="b"/>
            <a:pathLst>
              <a:path w="3432373" h="2760593">
                <a:moveTo>
                  <a:pt x="3101731" y="0"/>
                </a:moveTo>
                <a:cubicBezTo>
                  <a:pt x="3217193" y="0"/>
                  <a:pt x="3301165" y="42861"/>
                  <a:pt x="3353648" y="128582"/>
                </a:cubicBezTo>
                <a:cubicBezTo>
                  <a:pt x="3406131" y="214304"/>
                  <a:pt x="3432373" y="323643"/>
                  <a:pt x="3432373" y="456600"/>
                </a:cubicBezTo>
                <a:cubicBezTo>
                  <a:pt x="3432373" y="771496"/>
                  <a:pt x="3378140" y="1108260"/>
                  <a:pt x="3269676" y="1466892"/>
                </a:cubicBezTo>
                <a:cubicBezTo>
                  <a:pt x="3161211" y="1825525"/>
                  <a:pt x="2995016" y="2130799"/>
                  <a:pt x="2771090" y="2382717"/>
                </a:cubicBezTo>
                <a:cubicBezTo>
                  <a:pt x="2547163" y="2634634"/>
                  <a:pt x="2269005" y="2760593"/>
                  <a:pt x="1936614" y="2760593"/>
                </a:cubicBezTo>
                <a:cubicBezTo>
                  <a:pt x="1765170" y="2760593"/>
                  <a:pt x="1625216" y="2723855"/>
                  <a:pt x="1516752" y="2650378"/>
                </a:cubicBezTo>
                <a:cubicBezTo>
                  <a:pt x="1408288" y="2576903"/>
                  <a:pt x="1338311" y="2466689"/>
                  <a:pt x="1306821" y="2319737"/>
                </a:cubicBezTo>
                <a:cubicBezTo>
                  <a:pt x="1110885" y="2613640"/>
                  <a:pt x="862467" y="2760593"/>
                  <a:pt x="561566" y="2760593"/>
                </a:cubicBezTo>
                <a:cubicBezTo>
                  <a:pt x="393621" y="2760593"/>
                  <a:pt x="258041" y="2708110"/>
                  <a:pt x="154825" y="2603144"/>
                </a:cubicBezTo>
                <a:cubicBezTo>
                  <a:pt x="51609" y="2498179"/>
                  <a:pt x="0" y="2340730"/>
                  <a:pt x="0" y="2130799"/>
                </a:cubicBezTo>
                <a:cubicBezTo>
                  <a:pt x="0" y="2043328"/>
                  <a:pt x="13996" y="1929616"/>
                  <a:pt x="41987" y="1789661"/>
                </a:cubicBezTo>
                <a:lnTo>
                  <a:pt x="398869" y="104965"/>
                </a:lnTo>
                <a:lnTo>
                  <a:pt x="1154621" y="104965"/>
                </a:lnTo>
                <a:lnTo>
                  <a:pt x="776745" y="1889379"/>
                </a:lnTo>
                <a:cubicBezTo>
                  <a:pt x="766249" y="1931365"/>
                  <a:pt x="761000" y="1975100"/>
                  <a:pt x="761000" y="2020586"/>
                </a:cubicBezTo>
                <a:cubicBezTo>
                  <a:pt x="761000" y="2174535"/>
                  <a:pt x="813483" y="2251510"/>
                  <a:pt x="918448" y="2251510"/>
                </a:cubicBezTo>
                <a:cubicBezTo>
                  <a:pt x="1016416" y="2251510"/>
                  <a:pt x="1100389" y="2210398"/>
                  <a:pt x="1170366" y="2128175"/>
                </a:cubicBezTo>
                <a:cubicBezTo>
                  <a:pt x="1240343" y="2045952"/>
                  <a:pt x="1296324" y="1933114"/>
                  <a:pt x="1338311" y="1789661"/>
                </a:cubicBezTo>
                <a:lnTo>
                  <a:pt x="1695193" y="104965"/>
                </a:lnTo>
                <a:lnTo>
                  <a:pt x="2450945" y="104965"/>
                </a:lnTo>
                <a:lnTo>
                  <a:pt x="2073069" y="1889379"/>
                </a:lnTo>
                <a:cubicBezTo>
                  <a:pt x="2055575" y="1976850"/>
                  <a:pt x="2046828" y="2039829"/>
                  <a:pt x="2046828" y="2078317"/>
                </a:cubicBezTo>
                <a:cubicBezTo>
                  <a:pt x="2046828" y="2193779"/>
                  <a:pt x="2106308" y="2251510"/>
                  <a:pt x="2225269" y="2251510"/>
                </a:cubicBezTo>
                <a:cubicBezTo>
                  <a:pt x="2386216" y="2251510"/>
                  <a:pt x="2535792" y="2150043"/>
                  <a:pt x="2673997" y="1947110"/>
                </a:cubicBezTo>
                <a:cubicBezTo>
                  <a:pt x="2812201" y="1744176"/>
                  <a:pt x="2923290" y="1502756"/>
                  <a:pt x="3007262" y="1222848"/>
                </a:cubicBezTo>
                <a:cubicBezTo>
                  <a:pt x="3091235" y="942940"/>
                  <a:pt x="3133221" y="701519"/>
                  <a:pt x="3133221" y="498586"/>
                </a:cubicBezTo>
                <a:cubicBezTo>
                  <a:pt x="3126223" y="516080"/>
                  <a:pt x="3103480" y="529201"/>
                  <a:pt x="3064993" y="537948"/>
                </a:cubicBezTo>
                <a:cubicBezTo>
                  <a:pt x="3026506" y="546695"/>
                  <a:pt x="2993266" y="551069"/>
                  <a:pt x="2965276" y="551069"/>
                </a:cubicBezTo>
                <a:cubicBezTo>
                  <a:pt x="2905796" y="551069"/>
                  <a:pt x="2859436" y="523078"/>
                  <a:pt x="2826197" y="467096"/>
                </a:cubicBezTo>
                <a:cubicBezTo>
                  <a:pt x="2792958" y="411115"/>
                  <a:pt x="2776338" y="349885"/>
                  <a:pt x="2776338" y="283407"/>
                </a:cubicBezTo>
                <a:cubicBezTo>
                  <a:pt x="2776338" y="199434"/>
                  <a:pt x="2803454" y="131207"/>
                  <a:pt x="2857686" y="78724"/>
                </a:cubicBezTo>
                <a:cubicBezTo>
                  <a:pt x="2911918" y="26241"/>
                  <a:pt x="2993266" y="0"/>
                  <a:pt x="3101731"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514288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633046" y="120902"/>
            <a:ext cx="7315200" cy="6515103"/>
          </a:xfrm>
          <a:custGeom>
            <a:avLst/>
            <a:gdLst/>
            <a:ahLst/>
            <a:cxnLst/>
            <a:rect l="l" t="t" r="r" b="b"/>
            <a:pathLst>
              <a:path w="3023006" h="2692366">
                <a:moveTo>
                  <a:pt x="1480013" y="320146"/>
                </a:moveTo>
                <a:cubicBezTo>
                  <a:pt x="1364551" y="320146"/>
                  <a:pt x="1252588" y="404118"/>
                  <a:pt x="1144124" y="572063"/>
                </a:cubicBezTo>
                <a:cubicBezTo>
                  <a:pt x="1035660" y="740007"/>
                  <a:pt x="948188" y="941191"/>
                  <a:pt x="881710" y="1175614"/>
                </a:cubicBezTo>
                <a:cubicBezTo>
                  <a:pt x="815232" y="1410037"/>
                  <a:pt x="781993" y="1616469"/>
                  <a:pt x="781993" y="1794911"/>
                </a:cubicBezTo>
                <a:cubicBezTo>
                  <a:pt x="781993" y="1962856"/>
                  <a:pt x="801237" y="2075694"/>
                  <a:pt x="839724" y="2133425"/>
                </a:cubicBezTo>
                <a:cubicBezTo>
                  <a:pt x="878211" y="2191156"/>
                  <a:pt x="948188" y="2220021"/>
                  <a:pt x="1049655" y="2220021"/>
                </a:cubicBezTo>
                <a:cubicBezTo>
                  <a:pt x="1133627" y="2220021"/>
                  <a:pt x="1217600" y="2171912"/>
                  <a:pt x="1301572" y="2075694"/>
                </a:cubicBezTo>
                <a:cubicBezTo>
                  <a:pt x="1385545" y="1979475"/>
                  <a:pt x="1459020" y="1848268"/>
                  <a:pt x="1522000" y="1682073"/>
                </a:cubicBezTo>
                <a:cubicBezTo>
                  <a:pt x="1584979" y="1515877"/>
                  <a:pt x="1630464" y="1331313"/>
                  <a:pt x="1658455" y="1128380"/>
                </a:cubicBezTo>
                <a:cubicBezTo>
                  <a:pt x="1563986" y="1107387"/>
                  <a:pt x="1516751" y="1033911"/>
                  <a:pt x="1516751" y="907952"/>
                </a:cubicBezTo>
                <a:cubicBezTo>
                  <a:pt x="1516751" y="764500"/>
                  <a:pt x="1570984" y="670031"/>
                  <a:pt x="1679448" y="624546"/>
                </a:cubicBezTo>
                <a:cubicBezTo>
                  <a:pt x="1672450" y="509083"/>
                  <a:pt x="1654956" y="429485"/>
                  <a:pt x="1626965" y="385749"/>
                </a:cubicBezTo>
                <a:cubicBezTo>
                  <a:pt x="1598974" y="342013"/>
                  <a:pt x="1549990" y="320146"/>
                  <a:pt x="1480013" y="320146"/>
                </a:cubicBezTo>
                <a:close/>
                <a:moveTo>
                  <a:pt x="1438027" y="0"/>
                </a:moveTo>
                <a:cubicBezTo>
                  <a:pt x="1885880" y="0"/>
                  <a:pt x="2109806" y="279909"/>
                  <a:pt x="2109806" y="839725"/>
                </a:cubicBezTo>
                <a:lnTo>
                  <a:pt x="2109806" y="844973"/>
                </a:lnTo>
                <a:cubicBezTo>
                  <a:pt x="2120303" y="848472"/>
                  <a:pt x="2139546" y="850221"/>
                  <a:pt x="2167537" y="850221"/>
                </a:cubicBezTo>
                <a:cubicBezTo>
                  <a:pt x="2282999" y="850221"/>
                  <a:pt x="2415956" y="819606"/>
                  <a:pt x="2566406" y="758376"/>
                </a:cubicBezTo>
                <a:cubicBezTo>
                  <a:pt x="2716857" y="697147"/>
                  <a:pt x="2853312" y="622796"/>
                  <a:pt x="2975772" y="535325"/>
                </a:cubicBezTo>
                <a:lnTo>
                  <a:pt x="3023006" y="677028"/>
                </a:lnTo>
                <a:cubicBezTo>
                  <a:pt x="2921540" y="785492"/>
                  <a:pt x="2789458" y="877337"/>
                  <a:pt x="2626761" y="952563"/>
                </a:cubicBezTo>
                <a:cubicBezTo>
                  <a:pt x="2464065" y="1027788"/>
                  <a:pt x="2286498" y="1081145"/>
                  <a:pt x="2094061" y="1112635"/>
                </a:cubicBezTo>
                <a:cubicBezTo>
                  <a:pt x="2066071" y="1431030"/>
                  <a:pt x="1994344" y="1709189"/>
                  <a:pt x="1878882" y="1947111"/>
                </a:cubicBezTo>
                <a:cubicBezTo>
                  <a:pt x="1763420" y="2185033"/>
                  <a:pt x="1614719" y="2368722"/>
                  <a:pt x="1432779" y="2498180"/>
                </a:cubicBezTo>
                <a:cubicBezTo>
                  <a:pt x="1250839" y="2627637"/>
                  <a:pt x="1053154" y="2692366"/>
                  <a:pt x="839724" y="2692366"/>
                </a:cubicBezTo>
                <a:cubicBezTo>
                  <a:pt x="580809" y="2692366"/>
                  <a:pt x="376126" y="2625888"/>
                  <a:pt x="225676" y="2492931"/>
                </a:cubicBezTo>
                <a:cubicBezTo>
                  <a:pt x="75225" y="2359975"/>
                  <a:pt x="0" y="2150044"/>
                  <a:pt x="0" y="1863139"/>
                </a:cubicBezTo>
                <a:cubicBezTo>
                  <a:pt x="0" y="1625217"/>
                  <a:pt x="48984" y="1361053"/>
                  <a:pt x="146952" y="1070649"/>
                </a:cubicBezTo>
                <a:cubicBezTo>
                  <a:pt x="244919" y="780244"/>
                  <a:pt x="402368" y="529202"/>
                  <a:pt x="619296" y="317521"/>
                </a:cubicBezTo>
                <a:cubicBezTo>
                  <a:pt x="836225" y="105841"/>
                  <a:pt x="1109135" y="0"/>
                  <a:pt x="1438027"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72803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6741727" y="633046"/>
            <a:ext cx="3404596" cy="7131394"/>
          </a:xfrm>
          <a:custGeom>
            <a:avLst/>
            <a:gdLst/>
            <a:ahLst/>
            <a:cxnLst/>
            <a:rect l="l" t="t" r="r" b="b"/>
            <a:pathLst>
              <a:path w="1663703" h="3484855">
                <a:moveTo>
                  <a:pt x="1333062" y="0"/>
                </a:moveTo>
                <a:lnTo>
                  <a:pt x="1154620" y="829227"/>
                </a:lnTo>
                <a:lnTo>
                  <a:pt x="1469517" y="829227"/>
                </a:lnTo>
                <a:lnTo>
                  <a:pt x="1427531" y="1039158"/>
                </a:lnTo>
                <a:lnTo>
                  <a:pt x="1112634" y="1039158"/>
                </a:lnTo>
                <a:lnTo>
                  <a:pt x="776745" y="2613641"/>
                </a:lnTo>
                <a:cubicBezTo>
                  <a:pt x="762749" y="2666123"/>
                  <a:pt x="755752" y="2722105"/>
                  <a:pt x="755752" y="2781586"/>
                </a:cubicBezTo>
                <a:cubicBezTo>
                  <a:pt x="755752" y="2851563"/>
                  <a:pt x="772371" y="2901421"/>
                  <a:pt x="805610" y="2931161"/>
                </a:cubicBezTo>
                <a:cubicBezTo>
                  <a:pt x="838849" y="2960902"/>
                  <a:pt x="893956" y="2975772"/>
                  <a:pt x="970931" y="2975772"/>
                </a:cubicBezTo>
                <a:cubicBezTo>
                  <a:pt x="1072397" y="2975772"/>
                  <a:pt x="1166866" y="2932911"/>
                  <a:pt x="1254338" y="2847189"/>
                </a:cubicBezTo>
                <a:cubicBezTo>
                  <a:pt x="1341809" y="2761467"/>
                  <a:pt x="1404788" y="2650379"/>
                  <a:pt x="1443276" y="2513923"/>
                </a:cubicBezTo>
                <a:lnTo>
                  <a:pt x="1663703" y="2513923"/>
                </a:lnTo>
                <a:cubicBezTo>
                  <a:pt x="1534246" y="2891799"/>
                  <a:pt x="1368050" y="3148090"/>
                  <a:pt x="1165117" y="3282796"/>
                </a:cubicBezTo>
                <a:cubicBezTo>
                  <a:pt x="962184" y="3417502"/>
                  <a:pt x="761000" y="3484855"/>
                  <a:pt x="561566" y="3484855"/>
                </a:cubicBezTo>
                <a:cubicBezTo>
                  <a:pt x="393621" y="3484855"/>
                  <a:pt x="258040" y="3432372"/>
                  <a:pt x="154824" y="3327406"/>
                </a:cubicBezTo>
                <a:cubicBezTo>
                  <a:pt x="51608" y="3222440"/>
                  <a:pt x="0" y="3064992"/>
                  <a:pt x="0" y="2855061"/>
                </a:cubicBezTo>
                <a:cubicBezTo>
                  <a:pt x="0" y="2767590"/>
                  <a:pt x="13995" y="2653878"/>
                  <a:pt x="41986" y="2513923"/>
                </a:cubicBezTo>
                <a:lnTo>
                  <a:pt x="356883" y="1039158"/>
                </a:lnTo>
                <a:lnTo>
                  <a:pt x="183690" y="1039158"/>
                </a:lnTo>
                <a:lnTo>
                  <a:pt x="225676" y="829227"/>
                </a:lnTo>
                <a:lnTo>
                  <a:pt x="398869" y="829227"/>
                </a:lnTo>
                <a:lnTo>
                  <a:pt x="556317" y="104965"/>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2710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2472265" y="1473199"/>
            <a:ext cx="2286002" cy="399626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056837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6" hasCustomPrompt="1"/>
          </p:nvPr>
        </p:nvSpPr>
        <p:spPr>
          <a:xfrm>
            <a:off x="1151467" y="1913466"/>
            <a:ext cx="4387011" cy="2743201"/>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25" hasCustomPrompt="1"/>
          </p:nvPr>
        </p:nvSpPr>
        <p:spPr>
          <a:xfrm>
            <a:off x="5235798" y="2527814"/>
            <a:ext cx="1391388" cy="2472266"/>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933120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4603386" y="1734196"/>
            <a:ext cx="2985228" cy="5304256"/>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378547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402117" y="1778000"/>
            <a:ext cx="4964816" cy="313266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972948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581167" y="1294395"/>
            <a:ext cx="3143232" cy="42164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4080933" y="2709333"/>
            <a:ext cx="4267200" cy="313817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211424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7196668" y="999067"/>
            <a:ext cx="3640666" cy="4826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0859744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1202267" y="1778000"/>
            <a:ext cx="4199466" cy="242146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005579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12192000" cy="3006725"/>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239235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5094370" y="2113867"/>
            <a:ext cx="2017630" cy="3522133"/>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26" hasCustomPrompt="1"/>
          </p:nvPr>
        </p:nvSpPr>
        <p:spPr>
          <a:xfrm>
            <a:off x="824122" y="996268"/>
            <a:ext cx="3533356" cy="486546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72448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5363308"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830676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9" name="Picture Placeholder 8"/>
          <p:cNvSpPr>
            <a:spLocks noGrp="1"/>
          </p:cNvSpPr>
          <p:nvPr>
            <p:ph type="pic" sz="quarter" idx="10" hasCustomPrompt="1"/>
          </p:nvPr>
        </p:nvSpPr>
        <p:spPr>
          <a:xfrm>
            <a:off x="5616832" y="471121"/>
            <a:ext cx="5947996" cy="5903274"/>
          </a:xfrm>
          <a:custGeom>
            <a:avLst/>
            <a:gdLst>
              <a:gd name="connsiteX0" fmla="*/ 5067300 w 5067300"/>
              <a:gd name="connsiteY0" fmla="*/ 133350 h 5029200"/>
              <a:gd name="connsiteX1" fmla="*/ 5067300 w 5067300"/>
              <a:gd name="connsiteY1" fmla="*/ 2581275 h 5029200"/>
              <a:gd name="connsiteX2" fmla="*/ 2619375 w 5067300"/>
              <a:gd name="connsiteY2" fmla="*/ 5029200 h 5029200"/>
              <a:gd name="connsiteX3" fmla="*/ 171450 w 5067300"/>
              <a:gd name="connsiteY3" fmla="*/ 5029200 h 5029200"/>
              <a:gd name="connsiteX4" fmla="*/ 2447925 w 5067300"/>
              <a:gd name="connsiteY4" fmla="*/ 0 h 5029200"/>
              <a:gd name="connsiteX5" fmla="*/ 4895850 w 5067300"/>
              <a:gd name="connsiteY5" fmla="*/ 0 h 5029200"/>
              <a:gd name="connsiteX6" fmla="*/ 0 w 5067300"/>
              <a:gd name="connsiteY6" fmla="*/ 4895850 h 5029200"/>
              <a:gd name="connsiteX7" fmla="*/ 0 w 5067300"/>
              <a:gd name="connsiteY7" fmla="*/ 2447925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7300" h="5029200">
                <a:moveTo>
                  <a:pt x="5067300" y="133350"/>
                </a:moveTo>
                <a:lnTo>
                  <a:pt x="5067300" y="2581275"/>
                </a:lnTo>
                <a:lnTo>
                  <a:pt x="2619375" y="5029200"/>
                </a:lnTo>
                <a:lnTo>
                  <a:pt x="171450" y="5029200"/>
                </a:lnTo>
                <a:close/>
                <a:moveTo>
                  <a:pt x="2447925" y="0"/>
                </a:moveTo>
                <a:lnTo>
                  <a:pt x="4895850" y="0"/>
                </a:lnTo>
                <a:lnTo>
                  <a:pt x="0" y="4895850"/>
                </a:lnTo>
                <a:lnTo>
                  <a:pt x="0" y="2447925"/>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19842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3371850"/>
            <a:ext cx="12192000" cy="24765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64502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400050" y="400050"/>
            <a:ext cx="7181850" cy="31242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7047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9" name="Picture Placeholder 8"/>
          <p:cNvSpPr>
            <a:spLocks noGrp="1"/>
          </p:cNvSpPr>
          <p:nvPr>
            <p:ph type="pic" sz="quarter" idx="13" hasCustomPrompt="1"/>
          </p:nvPr>
        </p:nvSpPr>
        <p:spPr>
          <a:xfrm>
            <a:off x="861648" y="509953"/>
            <a:ext cx="5556737" cy="5838092"/>
          </a:xfrm>
          <a:custGeom>
            <a:avLst/>
            <a:gdLst>
              <a:gd name="connsiteX0" fmla="*/ 4073766 w 5556737"/>
              <a:gd name="connsiteY0" fmla="*/ 1436078 h 5838092"/>
              <a:gd name="connsiteX1" fmla="*/ 5556737 w 5556737"/>
              <a:gd name="connsiteY1" fmla="*/ 1436078 h 5838092"/>
              <a:gd name="connsiteX2" fmla="*/ 5556737 w 5556737"/>
              <a:gd name="connsiteY2" fmla="*/ 4783015 h 5838092"/>
              <a:gd name="connsiteX3" fmla="*/ 4073766 w 5556737"/>
              <a:gd name="connsiteY3" fmla="*/ 4783015 h 5838092"/>
              <a:gd name="connsiteX4" fmla="*/ 2895598 w 5556737"/>
              <a:gd name="connsiteY4" fmla="*/ 1019908 h 5838092"/>
              <a:gd name="connsiteX5" fmla="*/ 3833444 w 5556737"/>
              <a:gd name="connsiteY5" fmla="*/ 1019908 h 5838092"/>
              <a:gd name="connsiteX6" fmla="*/ 3833444 w 5556737"/>
              <a:gd name="connsiteY6" fmla="*/ 5838092 h 5838092"/>
              <a:gd name="connsiteX7" fmla="*/ 2895598 w 5556737"/>
              <a:gd name="connsiteY7" fmla="*/ 5838092 h 5838092"/>
              <a:gd name="connsiteX8" fmla="*/ 0 w 5556737"/>
              <a:gd name="connsiteY8" fmla="*/ 433755 h 5838092"/>
              <a:gd name="connsiteX9" fmla="*/ 937846 w 5556737"/>
              <a:gd name="connsiteY9" fmla="*/ 433755 h 5838092"/>
              <a:gd name="connsiteX10" fmla="*/ 937846 w 5556737"/>
              <a:gd name="connsiteY10" fmla="*/ 5451231 h 5838092"/>
              <a:gd name="connsiteX11" fmla="*/ 0 w 5556737"/>
              <a:gd name="connsiteY11" fmla="*/ 5451231 h 5838092"/>
              <a:gd name="connsiteX12" fmla="*/ 1178168 w 5556737"/>
              <a:gd name="connsiteY12" fmla="*/ 0 h 5838092"/>
              <a:gd name="connsiteX13" fmla="*/ 2655276 w 5556737"/>
              <a:gd name="connsiteY13" fmla="*/ 0 h 5838092"/>
              <a:gd name="connsiteX14" fmla="*/ 2655276 w 5556737"/>
              <a:gd name="connsiteY14" fmla="*/ 5117123 h 5838092"/>
              <a:gd name="connsiteX15" fmla="*/ 1178168 w 5556737"/>
              <a:gd name="connsiteY15" fmla="*/ 5117123 h 583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6737" h="5838092">
                <a:moveTo>
                  <a:pt x="4073766" y="1436078"/>
                </a:moveTo>
                <a:lnTo>
                  <a:pt x="5556737" y="1436078"/>
                </a:lnTo>
                <a:lnTo>
                  <a:pt x="5556737" y="4783015"/>
                </a:lnTo>
                <a:lnTo>
                  <a:pt x="4073766" y="4783015"/>
                </a:lnTo>
                <a:close/>
                <a:moveTo>
                  <a:pt x="2895598" y="1019908"/>
                </a:moveTo>
                <a:lnTo>
                  <a:pt x="3833444" y="1019908"/>
                </a:lnTo>
                <a:lnTo>
                  <a:pt x="3833444" y="5838092"/>
                </a:lnTo>
                <a:lnTo>
                  <a:pt x="2895598" y="5838092"/>
                </a:lnTo>
                <a:close/>
                <a:moveTo>
                  <a:pt x="0" y="433755"/>
                </a:moveTo>
                <a:lnTo>
                  <a:pt x="937846" y="433755"/>
                </a:lnTo>
                <a:lnTo>
                  <a:pt x="937846" y="5451231"/>
                </a:lnTo>
                <a:lnTo>
                  <a:pt x="0" y="5451231"/>
                </a:lnTo>
                <a:close/>
                <a:moveTo>
                  <a:pt x="1178168" y="0"/>
                </a:moveTo>
                <a:lnTo>
                  <a:pt x="2655276" y="0"/>
                </a:lnTo>
                <a:lnTo>
                  <a:pt x="2655276" y="5117123"/>
                </a:lnTo>
                <a:lnTo>
                  <a:pt x="1178168" y="5117123"/>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162199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06C39D-705D-4F0C-9F9D-43EC8535073C}" type="datetimeFigureOut">
              <a:rPr lang="en-US" smtClean="0"/>
              <a:t>9/23/2020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62BEC2-EEC9-43CB-889D-96305E03A13C}" type="slidenum">
              <a:rPr lang="en-US" smtClean="0"/>
              <a:t>‹#›</a:t>
            </a:fld>
            <a:endParaRPr lang="en-US" dirty="0"/>
          </a:p>
        </p:txBody>
      </p:sp>
    </p:spTree>
    <p:extLst>
      <p:ext uri="{BB962C8B-B14F-4D97-AF65-F5344CB8AC3E}">
        <p14:creationId xmlns:p14="http://schemas.microsoft.com/office/powerpoint/2010/main" val="667182268"/>
      </p:ext>
    </p:extLst>
  </p:cSld>
  <p:clrMap bg1="lt1" tx1="dk1" bg2="lt2" tx2="dk2" accent1="accent1" accent2="accent2" accent3="accent3" accent4="accent4" accent5="accent5" accent6="accent6" hlink="hlink" folHlink="folHlink"/>
  <p:sldLayoutIdLst>
    <p:sldLayoutId id="2147483662" r:id="rId1"/>
    <p:sldLayoutId id="2147483655" r:id="rId2"/>
    <p:sldLayoutId id="2147483656" r:id="rId3"/>
    <p:sldLayoutId id="2147483657" r:id="rId4"/>
    <p:sldLayoutId id="2147483658" r:id="rId5"/>
    <p:sldLayoutId id="2147483659" r:id="rId6"/>
    <p:sldLayoutId id="2147483660" r:id="rId7"/>
    <p:sldLayoutId id="2147483661"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9" r:id="rId34"/>
    <p:sldLayoutId id="2147483688" r:id="rId35"/>
    <p:sldLayoutId id="2147483690" r:id="rId36"/>
    <p:sldLayoutId id="2147483691" r:id="rId37"/>
    <p:sldLayoutId id="2147483692" r:id="rId38"/>
    <p:sldLayoutId id="2147483693" r:id="rId39"/>
    <p:sldLayoutId id="2147483694"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9.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654" b="7654"/>
          <a:stretch>
            <a:fillRect/>
          </a:stretch>
        </p:blipFill>
        <p:spPr/>
      </p:pic>
      <p:sp>
        <p:nvSpPr>
          <p:cNvPr id="5" name="Rectangle 4"/>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266699" y="4468615"/>
            <a:ext cx="11462238" cy="707886"/>
            <a:chOff x="1309242" y="4468615"/>
            <a:chExt cx="10419696" cy="707886"/>
          </a:xfrm>
        </p:grpSpPr>
        <p:sp>
          <p:nvSpPr>
            <p:cNvPr id="7" name="TextBox 6"/>
            <p:cNvSpPr txBox="1"/>
            <p:nvPr/>
          </p:nvSpPr>
          <p:spPr>
            <a:xfrm>
              <a:off x="1309242" y="4468615"/>
              <a:ext cx="8269019" cy="707886"/>
            </a:xfrm>
            <a:prstGeom prst="rect">
              <a:avLst/>
            </a:prstGeom>
            <a:noFill/>
          </p:spPr>
          <p:txBody>
            <a:bodyPr wrap="square" rtlCol="0">
              <a:spAutoFit/>
            </a:bodyPr>
            <a:lstStyle/>
            <a:p>
              <a:pPr algn="ctr"/>
              <a:r>
                <a:rPr lang="en-US" sz="4000" spc="2000" dirty="0">
                  <a:solidFill>
                    <a:schemeClr val="accent6"/>
                  </a:solidFill>
                  <a:latin typeface="Raleway" panose="020B0503030101060003" pitchFamily="34" charset="0"/>
                </a:rPr>
                <a:t>URBAN AGRICULTURE</a:t>
              </a:r>
            </a:p>
          </p:txBody>
        </p:sp>
        <p:cxnSp>
          <p:nvCxnSpPr>
            <p:cNvPr id="11" name="Straight Connector 10"/>
            <p:cNvCxnSpPr/>
            <p:nvPr/>
          </p:nvCxnSpPr>
          <p:spPr>
            <a:xfrm>
              <a:off x="9716800" y="4822558"/>
              <a:ext cx="2012138"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69391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Рисунок 2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564" r="25564"/>
          <a:stretch>
            <a:fillRect/>
          </a:stretch>
        </p:blipFill>
        <p:spPr/>
      </p:pic>
      <p:sp>
        <p:nvSpPr>
          <p:cNvPr id="5" name="TextBox 4"/>
          <p:cNvSpPr txBox="1"/>
          <p:nvPr/>
        </p:nvSpPr>
        <p:spPr>
          <a:xfrm>
            <a:off x="6325861" y="1673560"/>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Т</a:t>
            </a:r>
            <a:r>
              <a:rPr lang="ru-RU" sz="1000" dirty="0" smtClean="0">
                <a:latin typeface="Raleway" panose="020B0503030101060003" pitchFamily="34" charset="0"/>
              </a:rPr>
              <a:t>радиционная </a:t>
            </a:r>
            <a:r>
              <a:rPr lang="ru-RU" sz="1000" dirty="0">
                <a:latin typeface="Raleway" panose="020B0503030101060003" pitchFamily="34" charset="0"/>
              </a:rPr>
              <a:t>неместная система распределения продуктов питания потребляет в 4-17 раз больше топлива и выбрасывает в 5-17 раз больше выбросов CO2, чем система местного транспорта.</a:t>
            </a:r>
            <a:endParaRPr lang="en-US" sz="1000" dirty="0" smtClean="0">
              <a:latin typeface="Raleway" panose="020B0503030101060003" pitchFamily="34" charset="0"/>
            </a:endParaRPr>
          </a:p>
        </p:txBody>
      </p:sp>
      <p:sp>
        <p:nvSpPr>
          <p:cNvPr id="6" name="TextBox 5"/>
          <p:cNvSpPr txBox="1"/>
          <p:nvPr/>
        </p:nvSpPr>
        <p:spPr>
          <a:xfrm>
            <a:off x="6325861" y="890223"/>
            <a:ext cx="5475075" cy="738664"/>
          </a:xfrm>
          <a:prstGeom prst="rect">
            <a:avLst/>
          </a:prstGeom>
          <a:noFill/>
        </p:spPr>
        <p:txBody>
          <a:bodyPr wrap="square" rtlCol="0">
            <a:spAutoFit/>
          </a:bodyPr>
          <a:lstStyle/>
          <a:p>
            <a:pPr>
              <a:lnSpc>
                <a:spcPct val="150000"/>
              </a:lnSpc>
            </a:pPr>
            <a:r>
              <a:rPr lang="ru-RU" sz="1400" b="1" spc="300" dirty="0" smtClean="0">
                <a:latin typeface="Raleway" panose="020B0503030101060003" pitchFamily="34" charset="0"/>
              </a:rPr>
              <a:t>Центр </a:t>
            </a:r>
            <a:r>
              <a:rPr lang="ru-RU" sz="1400" b="1" spc="300" dirty="0">
                <a:latin typeface="Raleway" panose="020B0503030101060003" pitchFamily="34" charset="0"/>
              </a:rPr>
              <a:t>устойчивого сельского хозяйства, при Университете штата Айова</a:t>
            </a:r>
            <a:endParaRPr lang="en-US" sz="1400" b="1" spc="300" dirty="0" smtClean="0">
              <a:latin typeface="Raleway" panose="020B0503030101060003" pitchFamily="34" charset="0"/>
            </a:endParaRPr>
          </a:p>
        </p:txBody>
      </p:sp>
      <p:sp>
        <p:nvSpPr>
          <p:cNvPr id="25" name="TextBox 24"/>
          <p:cNvSpPr txBox="1"/>
          <p:nvPr/>
        </p:nvSpPr>
        <p:spPr>
          <a:xfrm>
            <a:off x="6325861" y="3944566"/>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П</a:t>
            </a:r>
            <a:r>
              <a:rPr lang="ru-RU" sz="1000" dirty="0" smtClean="0">
                <a:latin typeface="Raleway" panose="020B0503030101060003" pitchFamily="34" charset="0"/>
              </a:rPr>
              <a:t>ереход </a:t>
            </a:r>
            <a:r>
              <a:rPr lang="ru-RU" sz="1000" dirty="0">
                <a:latin typeface="Raleway" panose="020B0503030101060003" pitchFamily="34" charset="0"/>
              </a:rPr>
              <a:t>на продукты местного производства может сократить выбросы, связанные с транспортом, эквивалентные почти 50 000 метрическим тоннам CO2, или что эквивалентно снятию с дороги 16 191 автомобилю.</a:t>
            </a:r>
            <a:endParaRPr lang="en-US" sz="1000" dirty="0" smtClean="0">
              <a:latin typeface="Raleway" panose="020B0503030101060003" pitchFamily="34" charset="0"/>
            </a:endParaRPr>
          </a:p>
        </p:txBody>
      </p:sp>
      <p:sp>
        <p:nvSpPr>
          <p:cNvPr id="26" name="TextBox 25"/>
          <p:cNvSpPr txBox="1"/>
          <p:nvPr/>
        </p:nvSpPr>
        <p:spPr>
          <a:xfrm>
            <a:off x="6325861" y="3243220"/>
            <a:ext cx="5080385" cy="701346"/>
          </a:xfrm>
          <a:prstGeom prst="rect">
            <a:avLst/>
          </a:prstGeom>
          <a:noFill/>
        </p:spPr>
        <p:txBody>
          <a:bodyPr wrap="square" rtlCol="0">
            <a:spAutoFit/>
          </a:bodyPr>
          <a:lstStyle/>
          <a:p>
            <a:pPr algn="just">
              <a:lnSpc>
                <a:spcPct val="150000"/>
              </a:lnSpc>
            </a:pPr>
            <a:r>
              <a:rPr lang="ru-RU" sz="1400" b="1" spc="300" dirty="0" smtClean="0">
                <a:latin typeface="Raleway" panose="020B0503030101060003" pitchFamily="34" charset="0"/>
              </a:rPr>
              <a:t>Региональный центр </a:t>
            </a:r>
            <a:r>
              <a:rPr lang="ru-RU" sz="1400" b="1" spc="300" dirty="0">
                <a:latin typeface="Raleway" panose="020B0503030101060003" pitchFamily="34" charset="0"/>
              </a:rPr>
              <a:t>здравоохранения города Уотерлу, Канада</a:t>
            </a:r>
            <a:endParaRPr lang="en-US" sz="1400" b="1" spc="300" dirty="0" smtClean="0">
              <a:latin typeface="Raleway" panose="020B0503030101060003" pitchFamily="34" charset="0"/>
            </a:endParaRPr>
          </a:p>
        </p:txBody>
      </p:sp>
    </p:spTree>
    <p:extLst>
      <p:ext uri="{BB962C8B-B14F-4D97-AF65-F5344CB8AC3E}">
        <p14:creationId xmlns:p14="http://schemas.microsoft.com/office/powerpoint/2010/main" val="512230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098" r="24098"/>
          <a:stretch>
            <a:fillRect/>
          </a:stretch>
        </p:blipFill>
        <p:spPr/>
      </p:pic>
      <p:sp>
        <p:nvSpPr>
          <p:cNvPr id="6" name="TextBox 5"/>
          <p:cNvSpPr txBox="1"/>
          <p:nvPr/>
        </p:nvSpPr>
        <p:spPr>
          <a:xfrm>
            <a:off x="5883845" y="135252"/>
            <a:ext cx="6012147" cy="738664"/>
          </a:xfrm>
          <a:prstGeom prst="rect">
            <a:avLst/>
          </a:prstGeom>
          <a:noFill/>
        </p:spPr>
        <p:txBody>
          <a:bodyPr wrap="square" rtlCol="0">
            <a:spAutoFit/>
          </a:bodyPr>
          <a:lstStyle/>
          <a:p>
            <a:pPr>
              <a:lnSpc>
                <a:spcPct val="150000"/>
              </a:lnSpc>
            </a:pPr>
            <a:r>
              <a:rPr lang="ru-RU" sz="1400" b="1" spc="600" dirty="0">
                <a:latin typeface="Raleway" panose="020B0503030101060003" pitchFamily="34" charset="0"/>
              </a:rPr>
              <a:t>ВЛИЯЮТ ЛИ ВЫБРОСЫ ВРЕДНЫХ ВЕЩЕСТВ НА ОВОЩНУЮ </a:t>
            </a:r>
            <a:r>
              <a:rPr lang="ru-RU" sz="1400" b="1" spc="600" dirty="0" smtClean="0">
                <a:latin typeface="Raleway" panose="020B0503030101060003" pitchFamily="34" charset="0"/>
              </a:rPr>
              <a:t>ПРОДУКЦИЮ?</a:t>
            </a:r>
            <a:endParaRPr lang="en-US" sz="1400" b="1" spc="600" dirty="0">
              <a:latin typeface="Raleway" panose="020B0503030101060003" pitchFamily="34" charset="0"/>
            </a:endParaRPr>
          </a:p>
        </p:txBody>
      </p:sp>
      <p:grpSp>
        <p:nvGrpSpPr>
          <p:cNvPr id="2" name="Group 1"/>
          <p:cNvGrpSpPr/>
          <p:nvPr/>
        </p:nvGrpSpPr>
        <p:grpSpPr>
          <a:xfrm>
            <a:off x="5915225" y="1331752"/>
            <a:ext cx="4817097" cy="975035"/>
            <a:chOff x="6502690" y="3787395"/>
            <a:chExt cx="4817097" cy="975035"/>
          </a:xfrm>
        </p:grpSpPr>
        <p:sp>
          <p:nvSpPr>
            <p:cNvPr id="10" name="TextBox 9"/>
            <p:cNvSpPr txBox="1"/>
            <p:nvPr/>
          </p:nvSpPr>
          <p:spPr>
            <a:xfrm>
              <a:off x="7587248" y="4034368"/>
              <a:ext cx="3732539" cy="646331"/>
            </a:xfrm>
            <a:prstGeom prst="rect">
              <a:avLst/>
            </a:prstGeom>
            <a:noFill/>
          </p:spPr>
          <p:txBody>
            <a:bodyPr wrap="square" rtlCol="0" anchor="ctr">
              <a:spAutoFit/>
            </a:bodyPr>
            <a:lstStyle/>
            <a:p>
              <a:pPr>
                <a:lnSpc>
                  <a:spcPct val="150000"/>
                </a:lnSpc>
              </a:pPr>
              <a:r>
                <a:rPr lang="ru-RU" sz="1200" spc="600" dirty="0" smtClean="0">
                  <a:latin typeface="Raleway" panose="020B0503030101060003" pitchFamily="34" charset="0"/>
                </a:rPr>
                <a:t>КОНТРОЛИРУЕМАЯ СРЕДА</a:t>
              </a:r>
              <a:endParaRPr lang="ru-RU" sz="1200" spc="600" dirty="0">
                <a:latin typeface="Raleway" panose="020B0503030101060003" pitchFamily="34" charset="0"/>
              </a:endParaRPr>
            </a:p>
            <a:p>
              <a:pPr algn="ctr">
                <a:lnSpc>
                  <a:spcPct val="150000"/>
                </a:lnSpc>
              </a:pPr>
              <a:endParaRPr lang="en-US" sz="1200" spc="600" dirty="0" smtClean="0">
                <a:latin typeface="Raleway" panose="020B0503030101060003" pitchFamily="34" charset="0"/>
              </a:endParaRPr>
            </a:p>
          </p:txBody>
        </p:sp>
        <p:sp>
          <p:nvSpPr>
            <p:cNvPr id="13" name="Donut 12"/>
            <p:cNvSpPr/>
            <p:nvPr/>
          </p:nvSpPr>
          <p:spPr>
            <a:xfrm>
              <a:off x="6502690"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883845" y="5246925"/>
            <a:ext cx="5080385" cy="701346"/>
          </a:xfrm>
          <a:prstGeom prst="rect">
            <a:avLst/>
          </a:prstGeom>
          <a:noFill/>
        </p:spPr>
        <p:txBody>
          <a:bodyPr wrap="square" rtlCol="0">
            <a:spAutoFit/>
          </a:bodyPr>
          <a:lstStyle/>
          <a:p>
            <a:pPr>
              <a:lnSpc>
                <a:spcPct val="150000"/>
              </a:lnSpc>
            </a:pPr>
            <a:r>
              <a:rPr lang="ru-RU" sz="1400" b="1" spc="300" dirty="0" smtClean="0">
                <a:latin typeface="Raleway" panose="020B0503030101060003" pitchFamily="34" charset="0"/>
              </a:rPr>
              <a:t>Зеленые </a:t>
            </a:r>
            <a:r>
              <a:rPr lang="ru-RU" sz="1400" b="1" spc="300" dirty="0">
                <a:latin typeface="Raleway" panose="020B0503030101060003" pitchFamily="34" charset="0"/>
              </a:rPr>
              <a:t>крыши как средство борьбы с загрязнением</a:t>
            </a:r>
            <a:endParaRPr lang="en-US" sz="1400" b="1" spc="300" dirty="0" smtClean="0">
              <a:latin typeface="Raleway" panose="020B0503030101060003" pitchFamily="34" charset="0"/>
            </a:endParaRPr>
          </a:p>
        </p:txBody>
      </p:sp>
      <p:grpSp>
        <p:nvGrpSpPr>
          <p:cNvPr id="15" name="Group 1"/>
          <p:cNvGrpSpPr/>
          <p:nvPr/>
        </p:nvGrpSpPr>
        <p:grpSpPr>
          <a:xfrm>
            <a:off x="5915225" y="2572903"/>
            <a:ext cx="4817097" cy="975035"/>
            <a:chOff x="6502690" y="3787395"/>
            <a:chExt cx="4817097" cy="975035"/>
          </a:xfrm>
        </p:grpSpPr>
        <p:sp>
          <p:nvSpPr>
            <p:cNvPr id="16" name="TextBox 15"/>
            <p:cNvSpPr txBox="1"/>
            <p:nvPr/>
          </p:nvSpPr>
          <p:spPr>
            <a:xfrm>
              <a:off x="7587248" y="4034368"/>
              <a:ext cx="3732539" cy="646331"/>
            </a:xfrm>
            <a:prstGeom prst="rect">
              <a:avLst/>
            </a:prstGeom>
            <a:noFill/>
          </p:spPr>
          <p:txBody>
            <a:bodyPr wrap="square" rtlCol="0" anchor="ctr">
              <a:spAutoFit/>
            </a:bodyPr>
            <a:lstStyle/>
            <a:p>
              <a:pPr>
                <a:lnSpc>
                  <a:spcPct val="150000"/>
                </a:lnSpc>
              </a:pPr>
              <a:r>
                <a:rPr lang="ru-RU" sz="1200" spc="600" dirty="0" smtClean="0">
                  <a:latin typeface="Raleway" panose="020B0503030101060003" pitchFamily="34" charset="0"/>
                </a:rPr>
                <a:t>СПЕЦИФИКА ВЫБРОСОВ</a:t>
              </a:r>
              <a:endParaRPr lang="ru-RU" sz="1200" spc="600" dirty="0">
                <a:latin typeface="Raleway" panose="020B0503030101060003" pitchFamily="34" charset="0"/>
              </a:endParaRPr>
            </a:p>
            <a:p>
              <a:pPr algn="ctr">
                <a:lnSpc>
                  <a:spcPct val="150000"/>
                </a:lnSpc>
              </a:pPr>
              <a:endParaRPr lang="en-US" sz="1200" spc="600" dirty="0" smtClean="0">
                <a:latin typeface="Raleway" panose="020B0503030101060003" pitchFamily="34" charset="0"/>
              </a:endParaRPr>
            </a:p>
          </p:txBody>
        </p:sp>
        <p:sp>
          <p:nvSpPr>
            <p:cNvPr id="18" name="Donut 12"/>
            <p:cNvSpPr/>
            <p:nvPr/>
          </p:nvSpPr>
          <p:spPr>
            <a:xfrm>
              <a:off x="6502690"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5883845" y="5944150"/>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К</a:t>
            </a:r>
            <a:r>
              <a:rPr lang="ru-RU" sz="1000" dirty="0" smtClean="0">
                <a:latin typeface="Raleway" panose="020B0503030101060003" pitchFamily="34" charset="0"/>
              </a:rPr>
              <a:t>рыша</a:t>
            </a:r>
            <a:r>
              <a:rPr lang="ru-RU" sz="1000" dirty="0">
                <a:latin typeface="Raleway" panose="020B0503030101060003" pitchFamily="34" charset="0"/>
              </a:rPr>
              <a:t>, покрытая 2000 м² несрезанной травы , может удалить до 4000 кг твердых частиц. Согласно статье, нужен только один квадратный метр зеленой крыши, чтобы компенсировать ежегодные выбросы твердых частиц от автомобиля.</a:t>
            </a:r>
            <a:endParaRPr lang="en-US" sz="1000" dirty="0" smtClean="0">
              <a:latin typeface="Raleway" panose="020B0503030101060003" pitchFamily="34" charset="0"/>
            </a:endParaRPr>
          </a:p>
        </p:txBody>
      </p:sp>
      <p:grpSp>
        <p:nvGrpSpPr>
          <p:cNvPr id="20" name="Group 1"/>
          <p:cNvGrpSpPr/>
          <p:nvPr/>
        </p:nvGrpSpPr>
        <p:grpSpPr>
          <a:xfrm>
            <a:off x="5915225" y="3814054"/>
            <a:ext cx="4817097" cy="1084259"/>
            <a:chOff x="6502690" y="3787395"/>
            <a:chExt cx="4817097" cy="1084259"/>
          </a:xfrm>
        </p:grpSpPr>
        <p:sp>
          <p:nvSpPr>
            <p:cNvPr id="21" name="TextBox 20"/>
            <p:cNvSpPr txBox="1"/>
            <p:nvPr/>
          </p:nvSpPr>
          <p:spPr>
            <a:xfrm>
              <a:off x="7587248" y="3948324"/>
              <a:ext cx="3732539" cy="923330"/>
            </a:xfrm>
            <a:prstGeom prst="rect">
              <a:avLst/>
            </a:prstGeom>
            <a:noFill/>
          </p:spPr>
          <p:txBody>
            <a:bodyPr wrap="square" rtlCol="0" anchor="ctr">
              <a:spAutoFit/>
            </a:bodyPr>
            <a:lstStyle/>
            <a:p>
              <a:pPr>
                <a:lnSpc>
                  <a:spcPct val="150000"/>
                </a:lnSpc>
              </a:pPr>
              <a:r>
                <a:rPr lang="ru-RU" sz="1200" spc="600" dirty="0" smtClean="0">
                  <a:latin typeface="Raleway" panose="020B0503030101060003" pitchFamily="34" charset="0"/>
                </a:rPr>
                <a:t>СОЗДАНИЕ ОЗЕЛЕНЕННЫХ КРОВЕЛЬ</a:t>
              </a:r>
              <a:endParaRPr lang="ru-RU" sz="1200" spc="600" dirty="0">
                <a:latin typeface="Raleway" panose="020B0503030101060003" pitchFamily="34" charset="0"/>
              </a:endParaRPr>
            </a:p>
            <a:p>
              <a:pPr algn="ctr">
                <a:lnSpc>
                  <a:spcPct val="150000"/>
                </a:lnSpc>
              </a:pPr>
              <a:endParaRPr lang="en-US" sz="1200" spc="600" dirty="0" smtClean="0">
                <a:latin typeface="Raleway" panose="020B0503030101060003" pitchFamily="34" charset="0"/>
              </a:endParaRPr>
            </a:p>
          </p:txBody>
        </p:sp>
        <p:sp>
          <p:nvSpPr>
            <p:cNvPr id="23" name="Donut 12"/>
            <p:cNvSpPr/>
            <p:nvPr/>
          </p:nvSpPr>
          <p:spPr>
            <a:xfrm>
              <a:off x="6502690"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6945864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11454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49782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73126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393570" y="5004844"/>
            <a:ext cx="7723125" cy="1573270"/>
            <a:chOff x="2248763" y="2173690"/>
            <a:chExt cx="11146208" cy="1573270"/>
          </a:xfrm>
        </p:grpSpPr>
        <p:sp>
          <p:nvSpPr>
            <p:cNvPr id="10" name="TextBox 9"/>
            <p:cNvSpPr txBox="1"/>
            <p:nvPr/>
          </p:nvSpPr>
          <p:spPr>
            <a:xfrm>
              <a:off x="2248763" y="2500465"/>
              <a:ext cx="11146208" cy="1246495"/>
            </a:xfrm>
            <a:prstGeom prst="rect">
              <a:avLst/>
            </a:prstGeom>
            <a:noFill/>
          </p:spPr>
          <p:txBody>
            <a:bodyPr wrap="square" rtlCol="0">
              <a:spAutoFit/>
            </a:bodyPr>
            <a:lstStyle/>
            <a:p>
              <a:pPr>
                <a:lnSpc>
                  <a:spcPct val="150000"/>
                </a:lnSpc>
              </a:pPr>
              <a:r>
                <a:rPr lang="ru-RU" sz="1000" dirty="0">
                  <a:latin typeface="Raleway" panose="020B0503030101060003" pitchFamily="34" charset="0"/>
                </a:rPr>
                <a:t>Сфера городского сельского хозяйства расширяет экономическую базу города посредством производства, обработки, упаковки и транспортировки потребляемых продуктов. Это приводит к увеличению сфер деятельности и созданию новых рабочих мест. Сады на крышах, а также на территории городских неосвоенных пространств позволяют горожанам создавать средства производства овощной продукции в городе. Фермы и парники на крышах, в свободных городских территориях позволяют продуктивно использовать городское пространство, пространство конструктивных частей зданий, создавая новые рабочие места.</a:t>
              </a:r>
            </a:p>
          </p:txBody>
        </p:sp>
        <p:sp>
          <p:nvSpPr>
            <p:cNvPr id="11" name="TextBox 10"/>
            <p:cNvSpPr txBox="1"/>
            <p:nvPr/>
          </p:nvSpPr>
          <p:spPr>
            <a:xfrm>
              <a:off x="2248763" y="2173690"/>
              <a:ext cx="4271015" cy="323165"/>
            </a:xfrm>
            <a:prstGeom prst="rect">
              <a:avLst/>
            </a:prstGeom>
            <a:noFill/>
          </p:spPr>
          <p:txBody>
            <a:bodyPr wrap="square" rtlCol="0">
              <a:spAutoFit/>
            </a:bodyPr>
            <a:lstStyle/>
            <a:p>
              <a:pPr>
                <a:lnSpc>
                  <a:spcPct val="150000"/>
                </a:lnSpc>
              </a:pPr>
              <a:r>
                <a:rPr lang="ru-RU" sz="1000" b="1" spc="300" dirty="0" smtClean="0">
                  <a:latin typeface="Raleway" panose="020B0503030101060003" pitchFamily="34" charset="0"/>
                </a:rPr>
                <a:t>СОЗДАНИЕ РАБОЧИХ МЕСТ</a:t>
              </a:r>
              <a:endParaRPr lang="en-US" sz="1000" b="1" spc="300" dirty="0" smtClean="0">
                <a:latin typeface="Raleway" panose="020B0503030101060003" pitchFamily="34" charset="0"/>
              </a:endParaRPr>
            </a:p>
          </p:txBody>
        </p:sp>
      </p:grpSp>
      <p:sp>
        <p:nvSpPr>
          <p:cNvPr id="12" name="TextBox 11"/>
          <p:cNvSpPr txBox="1"/>
          <p:nvPr/>
        </p:nvSpPr>
        <p:spPr>
          <a:xfrm>
            <a:off x="3925663" y="164162"/>
            <a:ext cx="4340674" cy="378180"/>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ЭКОНОМИЧЕСКИЕ ВЫГОДЫ</a:t>
            </a:r>
            <a:endParaRPr lang="en-US" sz="1400" b="1" spc="600" dirty="0" smtClean="0">
              <a:latin typeface="Raleway" panose="020B0503030101060003" pitchFamily="34" charset="0"/>
            </a:endParaRPr>
          </a:p>
        </p:txBody>
      </p:sp>
      <p:pic>
        <p:nvPicPr>
          <p:cNvPr id="6" name="Рисунок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9639" r="29639"/>
          <a:stretch>
            <a:fillRect/>
          </a:stretch>
        </p:blipFill>
        <p:spPr>
          <a:xfrm>
            <a:off x="4932363" y="927100"/>
            <a:ext cx="2327275" cy="3810000"/>
          </a:xfrm>
        </p:spPr>
      </p:pic>
      <p:pic>
        <p:nvPicPr>
          <p:cNvPr id="8" name="Рисунок 7"/>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9645" r="29645"/>
          <a:stretch>
            <a:fillRect/>
          </a:stretch>
        </p:blipFill>
        <p:spPr>
          <a:xfrm>
            <a:off x="8351838" y="927100"/>
            <a:ext cx="2328862" cy="3810000"/>
          </a:xfrm>
        </p:spPr>
      </p:pic>
      <p:pic>
        <p:nvPicPr>
          <p:cNvPr id="5" name="Рисунок 4"/>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9630" r="29630"/>
          <a:stretch>
            <a:fillRect/>
          </a:stretch>
        </p:blipFill>
        <p:spPr>
          <a:xfrm>
            <a:off x="1511300" y="927100"/>
            <a:ext cx="2328863" cy="3810000"/>
          </a:xfrm>
        </p:spPr>
      </p:pic>
    </p:spTree>
    <p:extLst>
      <p:ext uri="{BB962C8B-B14F-4D97-AF65-F5344CB8AC3E}">
        <p14:creationId xmlns:p14="http://schemas.microsoft.com/office/powerpoint/2010/main" val="1787108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488899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866775" y="3815251"/>
            <a:ext cx="14058900" cy="539057"/>
            <a:chOff x="-866775" y="3815251"/>
            <a:chExt cx="14058900" cy="539057"/>
          </a:xfrm>
        </p:grpSpPr>
        <p:sp>
          <p:nvSpPr>
            <p:cNvPr id="7" name="TextBox 6"/>
            <p:cNvSpPr txBox="1"/>
            <p:nvPr/>
          </p:nvSpPr>
          <p:spPr>
            <a:xfrm>
              <a:off x="-866775" y="3815251"/>
              <a:ext cx="14058900" cy="400110"/>
            </a:xfrm>
            <a:prstGeom prst="rect">
              <a:avLst/>
            </a:prstGeom>
            <a:noFill/>
          </p:spPr>
          <p:txBody>
            <a:bodyPr wrap="square" rtlCol="0">
              <a:spAutoFit/>
            </a:bodyPr>
            <a:lstStyle/>
            <a:p>
              <a:pPr algn="ctr"/>
              <a:r>
                <a:rPr lang="ru-RU" sz="2000" spc="2000" dirty="0">
                  <a:solidFill>
                    <a:schemeClr val="bg1"/>
                  </a:solidFill>
                  <a:latin typeface="Raleway" panose="020B0503030101060003" pitchFamily="34" charset="0"/>
                </a:rPr>
                <a:t>ПРАВОВАЯ БАЗА РЕГУЛИРОВАНИЯ</a:t>
              </a:r>
              <a:endParaRPr lang="en-US" sz="2000" spc="2000" dirty="0">
                <a:solidFill>
                  <a:schemeClr val="bg1"/>
                </a:solidFill>
                <a:latin typeface="Raleway" panose="020B0503030101060003" pitchFamily="34" charset="0"/>
              </a:endParaRPr>
            </a:p>
          </p:txBody>
        </p:sp>
        <p:cxnSp>
          <p:nvCxnSpPr>
            <p:cNvPr id="8" name="Straight Connector 7"/>
            <p:cNvCxnSpPr/>
            <p:nvPr/>
          </p:nvCxnSpPr>
          <p:spPr>
            <a:xfrm>
              <a:off x="281354" y="4354308"/>
              <a:ext cx="11632223"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1807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Рисунок 3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253" r="22253"/>
          <a:stretch>
            <a:fillRect/>
          </a:stretch>
        </p:blipFill>
        <p:spPr/>
      </p:pic>
      <p:sp>
        <p:nvSpPr>
          <p:cNvPr id="4" name="Rectangle 3"/>
          <p:cNvSpPr/>
          <p:nvPr/>
        </p:nvSpPr>
        <p:spPr>
          <a:xfrm>
            <a:off x="0" y="4242816"/>
            <a:ext cx="5669280"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69280" y="4242816"/>
            <a:ext cx="6522720"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99136" y="4888688"/>
            <a:ext cx="6263008" cy="1323439"/>
          </a:xfrm>
          <a:prstGeom prst="rect">
            <a:avLst/>
          </a:prstGeom>
          <a:noFill/>
        </p:spPr>
        <p:txBody>
          <a:bodyPr wrap="square" rtlCol="0">
            <a:spAutoFit/>
          </a:bodyPr>
          <a:lstStyle/>
          <a:p>
            <a:r>
              <a:rPr lang="ru-RU" sz="4000" spc="2000" dirty="0" smtClean="0">
                <a:solidFill>
                  <a:schemeClr val="bg1"/>
                </a:solidFill>
                <a:latin typeface="Raleway" panose="020B0503030101060003" pitchFamily="34" charset="0"/>
              </a:rPr>
              <a:t>ОПРЕДЕЛЕНИЕ ТЕРМИНОВ</a:t>
            </a:r>
            <a:endParaRPr lang="en-US" sz="4000" spc="2000" dirty="0">
              <a:solidFill>
                <a:schemeClr val="bg1"/>
              </a:solidFill>
              <a:latin typeface="Raleway" panose="020B0503030101060003" pitchFamily="34" charset="0"/>
            </a:endParaRPr>
          </a:p>
        </p:txBody>
      </p:sp>
      <p:sp>
        <p:nvSpPr>
          <p:cNvPr id="12" name="TextBox 11"/>
          <p:cNvSpPr txBox="1"/>
          <p:nvPr/>
        </p:nvSpPr>
        <p:spPr>
          <a:xfrm>
            <a:off x="751272" y="1263737"/>
            <a:ext cx="3973654"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Без четких определений сельскохозяйственных терминов документ зонирования может препятствовать производству продуктов питания в городе из-за двусмысленных формулировок и нечетких правил. Потенциальным производителям может быть сложно понять, что конкретно разрешено, и они будут воздерживаться от производства продуктов питания из-за страха возможного нарушения или штрафа.</a:t>
            </a:r>
            <a:endParaRPr lang="en-US" sz="1000" dirty="0" smtClean="0">
              <a:latin typeface="Raleway" panose="020B0503030101060003" pitchFamily="34" charset="0"/>
            </a:endParaRPr>
          </a:p>
        </p:txBody>
      </p:sp>
      <p:sp>
        <p:nvSpPr>
          <p:cNvPr id="34" name="TextBox 33"/>
          <p:cNvSpPr txBox="1"/>
          <p:nvPr/>
        </p:nvSpPr>
        <p:spPr>
          <a:xfrm>
            <a:off x="1223449" y="4620910"/>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ГОРОДСКОЕ СЕЛЬСКОЕ ХОЗЯЙСТВО  </a:t>
            </a:r>
            <a:endParaRPr lang="en-US" sz="1000" spc="300" dirty="0" smtClean="0">
              <a:solidFill>
                <a:schemeClr val="bg1"/>
              </a:solidFill>
              <a:latin typeface="Raleway" panose="020B0503030101060003" pitchFamily="34" charset="0"/>
            </a:endParaRPr>
          </a:p>
        </p:txBody>
      </p:sp>
      <p:sp>
        <p:nvSpPr>
          <p:cNvPr id="36" name="TextBox 35"/>
          <p:cNvSpPr txBox="1"/>
          <p:nvPr/>
        </p:nvSpPr>
        <p:spPr>
          <a:xfrm>
            <a:off x="1223449" y="5085658"/>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ГОРОДСКАЯ ФЕРМА </a:t>
            </a:r>
            <a:endParaRPr lang="en-US" sz="1000" spc="300" dirty="0" smtClean="0">
              <a:solidFill>
                <a:schemeClr val="bg1"/>
              </a:solidFill>
              <a:latin typeface="Raleway" panose="020B0503030101060003" pitchFamily="34" charset="0"/>
            </a:endParaRPr>
          </a:p>
        </p:txBody>
      </p:sp>
      <p:sp>
        <p:nvSpPr>
          <p:cNvPr id="37" name="TextBox 36"/>
          <p:cNvSpPr txBox="1"/>
          <p:nvPr/>
        </p:nvSpPr>
        <p:spPr>
          <a:xfrm>
            <a:off x="1223449" y="5550407"/>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ГОРОДСКОЙ САД </a:t>
            </a:r>
            <a:endParaRPr lang="en-US" sz="1000" spc="300" dirty="0" smtClean="0">
              <a:solidFill>
                <a:schemeClr val="bg1"/>
              </a:solidFill>
              <a:latin typeface="Raleway" panose="020B0503030101060003" pitchFamily="34" charset="0"/>
            </a:endParaRPr>
          </a:p>
        </p:txBody>
      </p:sp>
      <p:sp>
        <p:nvSpPr>
          <p:cNvPr id="38" name="TextBox 37"/>
          <p:cNvSpPr txBox="1"/>
          <p:nvPr/>
        </p:nvSpPr>
        <p:spPr>
          <a:xfrm>
            <a:off x="1223449" y="6015156"/>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ТЕПЛИЧНЫЙ КОМПЛЕКС</a:t>
            </a:r>
            <a:endParaRPr lang="en-US" sz="1000" spc="300" dirty="0" smtClean="0">
              <a:solidFill>
                <a:schemeClr val="bg1"/>
              </a:solidFill>
              <a:latin typeface="Raleway" panose="020B0503030101060003" pitchFamily="34" charset="0"/>
            </a:endParaRPr>
          </a:p>
        </p:txBody>
      </p:sp>
    </p:spTree>
    <p:extLst>
      <p:ext uri="{BB962C8B-B14F-4D97-AF65-F5344CB8AC3E}">
        <p14:creationId xmlns:p14="http://schemas.microsoft.com/office/powerpoint/2010/main" val="3492997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34" grpId="0"/>
      <p:bldP spid="36" grpId="0"/>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5132" y="1931613"/>
            <a:ext cx="6586054" cy="4305676"/>
            <a:chOff x="5157992" y="1665629"/>
            <a:chExt cx="2936367" cy="1919171"/>
          </a:xfrm>
          <a:solidFill>
            <a:schemeClr val="accent2"/>
          </a:solidFill>
        </p:grpSpPr>
        <p:sp>
          <p:nvSpPr>
            <p:cNvPr id="3"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accent3"/>
            </a:solid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6"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7"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8"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9"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0"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1"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2"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3"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4"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5"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6"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7"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8"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9"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0"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1"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2"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3"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4"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5"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6"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7"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8"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9"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0"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1"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2"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3"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4"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5"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6"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solidFill>
                <a:latin typeface="Source Sans Pro Light" charset="0"/>
              </a:endParaRPr>
            </a:p>
          </p:txBody>
        </p:sp>
        <p:sp>
          <p:nvSpPr>
            <p:cNvPr id="37"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8"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9"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0"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1"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2"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3"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4"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5"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6" name="Line 48"/>
            <p:cNvSpPr>
              <a:spLocks noChangeShapeType="1"/>
            </p:cNvSpPr>
            <p:nvPr/>
          </p:nvSpPr>
          <p:spPr bwMode="auto">
            <a:xfrm>
              <a:off x="6881808" y="2014722"/>
              <a:ext cx="0" cy="0"/>
            </a:xfrm>
            <a:prstGeom prst="line">
              <a:avLst/>
            </a:prstGeom>
            <a:grpFill/>
            <a:ln w="63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7" name="Line 49"/>
            <p:cNvSpPr>
              <a:spLocks noChangeShapeType="1"/>
            </p:cNvSpPr>
            <p:nvPr/>
          </p:nvSpPr>
          <p:spPr bwMode="auto">
            <a:xfrm>
              <a:off x="6881808" y="2014722"/>
              <a:ext cx="0" cy="0"/>
            </a:xfrm>
            <a:prstGeom prst="line">
              <a:avLst/>
            </a:prstGeom>
            <a:grpFill/>
            <a:ln w="635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8"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9"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0"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1"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2"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3"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4" name="Freeform 53"/>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latin typeface="Source Sans Pro Light" charset="0"/>
              </a:endParaRPr>
            </a:p>
          </p:txBody>
        </p:sp>
        <p:sp>
          <p:nvSpPr>
            <p:cNvPr id="55" name="Freeform 54"/>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latin typeface="Source Sans Pro Light" charset="0"/>
              </a:endParaRPr>
            </a:p>
          </p:txBody>
        </p:sp>
      </p:grpSp>
      <p:sp>
        <p:nvSpPr>
          <p:cNvPr id="57" name="TextBox 56"/>
          <p:cNvSpPr txBox="1"/>
          <p:nvPr/>
        </p:nvSpPr>
        <p:spPr>
          <a:xfrm>
            <a:off x="101335" y="6407907"/>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UNITED STATES MAP</a:t>
            </a:r>
          </a:p>
        </p:txBody>
      </p:sp>
      <p:grpSp>
        <p:nvGrpSpPr>
          <p:cNvPr id="64" name="Group 28"/>
          <p:cNvGrpSpPr/>
          <p:nvPr/>
        </p:nvGrpSpPr>
        <p:grpSpPr>
          <a:xfrm>
            <a:off x="3464484" y="5531511"/>
            <a:ext cx="7956166" cy="1254063"/>
            <a:chOff x="2221646" y="140776"/>
            <a:chExt cx="9587104" cy="1254063"/>
          </a:xfrm>
        </p:grpSpPr>
        <p:cxnSp>
          <p:nvCxnSpPr>
            <p:cNvPr id="65" name="Elbow Connector 33"/>
            <p:cNvCxnSpPr>
              <a:endCxn id="66" idx="1"/>
            </p:cNvCxnSpPr>
            <p:nvPr/>
          </p:nvCxnSpPr>
          <p:spPr>
            <a:xfrm>
              <a:off x="2221646" y="140776"/>
              <a:ext cx="3755302" cy="630816"/>
            </a:xfrm>
            <a:prstGeom prst="bentConnector3">
              <a:avLst>
                <a:gd name="adj1" fmla="val 56090"/>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976948" y="148344"/>
              <a:ext cx="5831802" cy="1246495"/>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a:t>
              </a:r>
              <a:r>
                <a:rPr lang="ru-RU" sz="1000" b="1" dirty="0" err="1">
                  <a:latin typeface="Raleway" panose="020B0503030101060003" pitchFamily="34" charset="0"/>
                </a:rPr>
                <a:t>Остин</a:t>
              </a:r>
              <a:r>
                <a:rPr lang="ru-RU" sz="1000" b="1" dirty="0">
                  <a:latin typeface="Raleway" panose="020B0503030101060003" pitchFamily="34" charset="0"/>
                </a:rPr>
                <a:t>, штат </a:t>
              </a:r>
              <a:r>
                <a:rPr lang="ru-RU" sz="1000" b="1" dirty="0" smtClean="0">
                  <a:latin typeface="Raleway" panose="020B0503030101060003" pitchFamily="34" charset="0"/>
                </a:rPr>
                <a:t>Техас</a:t>
              </a: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участка, который может состоять из нескольких смежных участков размером не менее одного акра, возделываемых в первую очередь для устойчивого производства сельскохозяйственной продукции для продажи с целью получения прибыли, и может обеспечивать сельскохозяйственное образование.</a:t>
              </a:r>
              <a:endParaRPr lang="en-US" sz="1000" dirty="0" smtClean="0">
                <a:latin typeface="Raleway" panose="020B0503030101060003" pitchFamily="34" charset="0"/>
              </a:endParaRPr>
            </a:p>
          </p:txBody>
        </p:sp>
      </p:grpSp>
      <p:grpSp>
        <p:nvGrpSpPr>
          <p:cNvPr id="73" name="Group 28"/>
          <p:cNvGrpSpPr/>
          <p:nvPr/>
        </p:nvGrpSpPr>
        <p:grpSpPr>
          <a:xfrm>
            <a:off x="4599263" y="957534"/>
            <a:ext cx="7498861" cy="2001134"/>
            <a:chOff x="1025944" y="-2877668"/>
            <a:chExt cx="9036054" cy="2001134"/>
          </a:xfrm>
        </p:grpSpPr>
        <p:cxnSp>
          <p:nvCxnSpPr>
            <p:cNvPr id="74" name="Elbow Connector 33"/>
            <p:cNvCxnSpPr>
              <a:endCxn id="75" idx="1"/>
            </p:cNvCxnSpPr>
            <p:nvPr/>
          </p:nvCxnSpPr>
          <p:spPr>
            <a:xfrm flipV="1">
              <a:off x="1025944" y="-2254420"/>
              <a:ext cx="4676456" cy="1377886"/>
            </a:xfrm>
            <a:prstGeom prst="bentConnector3">
              <a:avLst>
                <a:gd name="adj1" fmla="val 90455"/>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702400" y="-2877668"/>
              <a:ext cx="4359598" cy="1246495"/>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Кодекс </a:t>
              </a:r>
              <a:r>
                <a:rPr lang="ru-RU" sz="1000" b="1" dirty="0">
                  <a:latin typeface="Raleway" panose="020B0503030101060003" pitchFamily="34" charset="0"/>
                </a:rPr>
                <a:t>землепользования г. Детройт, штат Мичиган</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Участок </a:t>
              </a:r>
              <a:r>
                <a:rPr lang="ru-RU" sz="1000" dirty="0">
                  <a:latin typeface="Raleway" panose="020B0503030101060003" pitchFamily="34" charset="0"/>
                </a:rPr>
                <a:t>зонирования площадью более одного акра (4047 м2), используемый для выращивания и сбора продовольственных и / или непищевых культур для личного или группового использования. </a:t>
              </a:r>
              <a:endParaRPr lang="en-US" sz="1000" dirty="0" smtClean="0">
                <a:latin typeface="Raleway" panose="020B0503030101060003" pitchFamily="34" charset="0"/>
              </a:endParaRPr>
            </a:p>
          </p:txBody>
        </p:sp>
      </p:grpSp>
      <p:grpSp>
        <p:nvGrpSpPr>
          <p:cNvPr id="91" name="Group 28"/>
          <p:cNvGrpSpPr/>
          <p:nvPr/>
        </p:nvGrpSpPr>
        <p:grpSpPr>
          <a:xfrm>
            <a:off x="1437032" y="966066"/>
            <a:ext cx="6378545" cy="1477328"/>
            <a:chOff x="909269" y="-2782443"/>
            <a:chExt cx="7686084" cy="1477328"/>
          </a:xfrm>
        </p:grpSpPr>
        <p:cxnSp>
          <p:nvCxnSpPr>
            <p:cNvPr id="92" name="Elbow Connector 33"/>
            <p:cNvCxnSpPr>
              <a:endCxn id="93" idx="1"/>
            </p:cNvCxnSpPr>
            <p:nvPr/>
          </p:nvCxnSpPr>
          <p:spPr>
            <a:xfrm flipV="1">
              <a:off x="909269" y="-2043779"/>
              <a:ext cx="3718019" cy="531913"/>
            </a:xfrm>
            <a:prstGeom prst="bentConnector3">
              <a:avLst>
                <a:gd name="adj1" fmla="val 63420"/>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4627288" y="-2782443"/>
              <a:ext cx="3968065" cy="1477328"/>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Сиэтл, штат </a:t>
              </a:r>
              <a:r>
                <a:rPr lang="ru-RU" sz="1000" b="1" dirty="0" smtClean="0">
                  <a:latin typeface="Raleway" panose="020B0503030101060003" pitchFamily="34" charset="0"/>
                </a:rPr>
                <a:t>Вашингтон </a:t>
              </a:r>
              <a:r>
                <a:rPr lang="ru-RU" sz="1000" dirty="0">
                  <a:latin typeface="Raleway" panose="020B0503030101060003" pitchFamily="34" charset="0"/>
                </a:rPr>
                <a:t>Использование территории при котором выращиваются растения, содержатся </a:t>
              </a:r>
              <a:r>
                <a:rPr lang="ru-RU" sz="1000" dirty="0" smtClean="0">
                  <a:latin typeface="Raleway" panose="020B0503030101060003" pitchFamily="34" charset="0"/>
                </a:rPr>
                <a:t>животные или </a:t>
              </a:r>
              <a:r>
                <a:rPr lang="ru-RU" sz="1000" dirty="0">
                  <a:latin typeface="Raleway" panose="020B0503030101060003" pitchFamily="34" charset="0"/>
                </a:rPr>
                <a:t>производятся продукты животного происхождения, включая, помимо прочего, яйца или мед, но не включая забой животных или птиц на </a:t>
              </a:r>
              <a:r>
                <a:rPr lang="ru-RU" sz="1000" dirty="0" smtClean="0">
                  <a:latin typeface="Raleway" panose="020B0503030101060003" pitchFamily="34" charset="0"/>
                </a:rPr>
                <a:t>мясо</a:t>
              </a:r>
              <a:r>
                <a:rPr lang="ru-RU" sz="1000" dirty="0">
                  <a:latin typeface="Raleway" panose="020B0503030101060003" pitchFamily="34" charset="0"/>
                </a:rPr>
                <a:t>.</a:t>
              </a:r>
              <a:endParaRPr lang="en-US" sz="1000" dirty="0" smtClean="0">
                <a:latin typeface="Raleway" panose="020B0503030101060003" pitchFamily="34" charset="0"/>
              </a:endParaRPr>
            </a:p>
          </p:txBody>
        </p:sp>
      </p:grpSp>
      <p:grpSp>
        <p:nvGrpSpPr>
          <p:cNvPr id="96" name="Group 28"/>
          <p:cNvGrpSpPr/>
          <p:nvPr/>
        </p:nvGrpSpPr>
        <p:grpSpPr>
          <a:xfrm>
            <a:off x="6679670" y="3032624"/>
            <a:ext cx="4740980" cy="1839497"/>
            <a:chOff x="1864307" y="-3616433"/>
            <a:chExt cx="5712836" cy="1839497"/>
          </a:xfrm>
        </p:grpSpPr>
        <p:cxnSp>
          <p:nvCxnSpPr>
            <p:cNvPr id="97" name="Elbow Connector 33"/>
            <p:cNvCxnSpPr>
              <a:stCxn id="26" idx="11"/>
              <a:endCxn id="98" idx="1"/>
            </p:cNvCxnSpPr>
            <p:nvPr/>
          </p:nvCxnSpPr>
          <p:spPr>
            <a:xfrm>
              <a:off x="1864307" y="-3616433"/>
              <a:ext cx="1466149" cy="12162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3330456" y="-3023431"/>
              <a:ext cx="4246687" cy="1246495"/>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Бостон, штат </a:t>
              </a:r>
              <a:r>
                <a:rPr lang="ru-RU" sz="1000" b="1" dirty="0" smtClean="0">
                  <a:latin typeface="Raleway" panose="020B0503030101060003" pitchFamily="34" charset="0"/>
                </a:rPr>
                <a:t>Массачусетс </a:t>
              </a:r>
              <a:r>
                <a:rPr lang="ru-RU" sz="1000" dirty="0" smtClean="0">
                  <a:latin typeface="Raleway" panose="020B0503030101060003" pitchFamily="34" charset="0"/>
                </a:rPr>
                <a:t>Постоянная </a:t>
              </a:r>
              <a:r>
                <a:rPr lang="ru-RU" sz="1000" dirty="0">
                  <a:latin typeface="Raleway" panose="020B0503030101060003" pitchFamily="34" charset="0"/>
                </a:rPr>
                <a:t>конструкция из стекла, пластика или стекловолокна, в которой растения выращивают в течение всего года при контролируемых параметрах температуры и влажности</a:t>
              </a:r>
              <a:r>
                <a:rPr lang="ru-RU" sz="1000" dirty="0" smtClean="0">
                  <a:latin typeface="Raleway" panose="020B0503030101060003" pitchFamily="34" charset="0"/>
                </a:rPr>
                <a:t>.</a:t>
              </a:r>
              <a:endParaRPr lang="en-US" sz="1000" dirty="0" smtClean="0">
                <a:latin typeface="Raleway" panose="020B0503030101060003" pitchFamily="34" charset="0"/>
              </a:endParaRPr>
            </a:p>
          </p:txBody>
        </p:sp>
      </p:grpSp>
      <p:sp>
        <p:nvSpPr>
          <p:cNvPr id="70" name="TextBox 69"/>
          <p:cNvSpPr txBox="1"/>
          <p:nvPr/>
        </p:nvSpPr>
        <p:spPr>
          <a:xfrm>
            <a:off x="59557" y="34314"/>
            <a:ext cx="7669711" cy="738664"/>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ГОРОДСКАЯ ФЕРМА</a:t>
            </a:r>
          </a:p>
          <a:p>
            <a:pPr>
              <a:lnSpc>
                <a:spcPct val="150000"/>
              </a:lnSpc>
            </a:pPr>
            <a:r>
              <a:rPr lang="ru-RU" sz="1400" b="1" spc="300" dirty="0" smtClean="0">
                <a:latin typeface="Raleway" panose="020B0503030101060003" pitchFamily="34" charset="0"/>
              </a:rPr>
              <a:t>Определения зарубежных документов зонирования</a:t>
            </a:r>
            <a:endParaRPr lang="en-US" sz="1400" b="1" spc="300" dirty="0" smtClean="0">
              <a:latin typeface="Raleway" panose="020B0503030101060003" pitchFamily="34" charset="0"/>
            </a:endParaRPr>
          </a:p>
        </p:txBody>
      </p:sp>
    </p:spTree>
    <p:extLst>
      <p:ext uri="{BB962C8B-B14F-4D97-AF65-F5344CB8AC3E}">
        <p14:creationId xmlns:p14="http://schemas.microsoft.com/office/powerpoint/2010/main" val="1387660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1000"/>
                                        <p:tgtEl>
                                          <p:spTgt spid="73"/>
                                        </p:tgtEl>
                                      </p:cBhvr>
                                    </p:animEffect>
                                    <p:anim calcmode="lin" valueType="num">
                                      <p:cBhvr>
                                        <p:cTn id="23" dur="1000" fill="hold"/>
                                        <p:tgtEl>
                                          <p:spTgt spid="73"/>
                                        </p:tgtEl>
                                        <p:attrNameLst>
                                          <p:attrName>ppt_x</p:attrName>
                                        </p:attrNameLst>
                                      </p:cBhvr>
                                      <p:tavLst>
                                        <p:tav tm="0">
                                          <p:val>
                                            <p:strVal val="#ppt_x"/>
                                          </p:val>
                                        </p:tav>
                                        <p:tav tm="100000">
                                          <p:val>
                                            <p:strVal val="#ppt_x"/>
                                          </p:val>
                                        </p:tav>
                                      </p:tavLst>
                                    </p:anim>
                                    <p:anim calcmode="lin" valueType="num">
                                      <p:cBhvr>
                                        <p:cTn id="24" dur="1000" fill="hold"/>
                                        <p:tgtEl>
                                          <p:spTgt spid="7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1000"/>
                                        <p:tgtEl>
                                          <p:spTgt spid="91"/>
                                        </p:tgtEl>
                                      </p:cBhvr>
                                    </p:animEffect>
                                    <p:anim calcmode="lin" valueType="num">
                                      <p:cBhvr>
                                        <p:cTn id="28" dur="1000" fill="hold"/>
                                        <p:tgtEl>
                                          <p:spTgt spid="91"/>
                                        </p:tgtEl>
                                        <p:attrNameLst>
                                          <p:attrName>ppt_x</p:attrName>
                                        </p:attrNameLst>
                                      </p:cBhvr>
                                      <p:tavLst>
                                        <p:tav tm="0">
                                          <p:val>
                                            <p:strVal val="#ppt_x"/>
                                          </p:val>
                                        </p:tav>
                                        <p:tav tm="100000">
                                          <p:val>
                                            <p:strVal val="#ppt_x"/>
                                          </p:val>
                                        </p:tav>
                                      </p:tavLst>
                                    </p:anim>
                                    <p:anim calcmode="lin" valueType="num">
                                      <p:cBhvr>
                                        <p:cTn id="29" dur="10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1000"/>
                                        <p:tgtEl>
                                          <p:spTgt spid="96"/>
                                        </p:tgtEl>
                                      </p:cBhvr>
                                    </p:animEffect>
                                    <p:anim calcmode="lin" valueType="num">
                                      <p:cBhvr>
                                        <p:cTn id="33" dur="1000" fill="hold"/>
                                        <p:tgtEl>
                                          <p:spTgt spid="96"/>
                                        </p:tgtEl>
                                        <p:attrNameLst>
                                          <p:attrName>ppt_x</p:attrName>
                                        </p:attrNameLst>
                                      </p:cBhvr>
                                      <p:tavLst>
                                        <p:tav tm="0">
                                          <p:val>
                                            <p:strVal val="#ppt_x"/>
                                          </p:val>
                                        </p:tav>
                                        <p:tav tm="100000">
                                          <p:val>
                                            <p:strVal val="#ppt_x"/>
                                          </p:val>
                                        </p:tav>
                                      </p:tavLst>
                                    </p:anim>
                                    <p:anim calcmode="lin" valueType="num">
                                      <p:cBhvr>
                                        <p:cTn id="34" dur="1000" fill="hold"/>
                                        <p:tgtEl>
                                          <p:spTgt spid="9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18"/>
          <p:cNvSpPr/>
          <p:nvPr/>
        </p:nvSpPr>
        <p:spPr>
          <a:xfrm>
            <a:off x="9454514"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18"/>
          <p:cNvSpPr/>
          <p:nvPr/>
        </p:nvSpPr>
        <p:spPr>
          <a:xfrm>
            <a:off x="6708457"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8"/>
          <p:cNvSpPr/>
          <p:nvPr/>
        </p:nvSpPr>
        <p:spPr>
          <a:xfrm>
            <a:off x="3962400"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8"/>
          <p:cNvSpPr/>
          <p:nvPr/>
        </p:nvSpPr>
        <p:spPr>
          <a:xfrm>
            <a:off x="1216343"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863914" y="4687229"/>
            <a:ext cx="2375542" cy="1555542"/>
            <a:chOff x="922539" y="2414337"/>
            <a:chExt cx="3289628" cy="641128"/>
          </a:xfrm>
        </p:grpSpPr>
        <p:sp>
          <p:nvSpPr>
            <p:cNvPr id="24" name="TextBox 23"/>
            <p:cNvSpPr txBox="1"/>
            <p:nvPr/>
          </p:nvSpPr>
          <p:spPr>
            <a:xfrm>
              <a:off x="922539" y="2647449"/>
              <a:ext cx="3289628" cy="408016"/>
            </a:xfrm>
            <a:prstGeom prst="rect">
              <a:avLst/>
            </a:prstGeom>
            <a:noFill/>
          </p:spPr>
          <p:txBody>
            <a:bodyPr wrap="square" rtlCol="0">
              <a:spAutoFit/>
            </a:bodyPr>
            <a:lstStyle/>
            <a:p>
              <a:pPr algn="ctr">
                <a:lnSpc>
                  <a:spcPct val="150000"/>
                </a:lnSpc>
              </a:pPr>
              <a:r>
                <a:rPr lang="ru-RU" sz="1000" i="1" dirty="0">
                  <a:latin typeface="Raleway" panose="020B0503030101060003" pitchFamily="34" charset="0"/>
                </a:rPr>
                <a:t>Обобщающий термин, который описывает ряд методов выращивания продуктов питания, от садов на заднем дворе до городских ферм.</a:t>
              </a:r>
              <a:endParaRPr lang="en-US" sz="1000" i="1" dirty="0" smtClean="0">
                <a:latin typeface="Raleway" panose="020B0503030101060003" pitchFamily="34" charset="0"/>
              </a:endParaRPr>
            </a:p>
          </p:txBody>
        </p:sp>
        <p:sp>
          <p:nvSpPr>
            <p:cNvPr id="25" name="TextBox 24"/>
            <p:cNvSpPr txBox="1"/>
            <p:nvPr/>
          </p:nvSpPr>
          <p:spPr>
            <a:xfrm>
              <a:off x="922539" y="2414337"/>
              <a:ext cx="3289628" cy="228334"/>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ГОРОДСКОЕ СЕЛЬСКОЕ ХОЗЯЙСТВО</a:t>
              </a:r>
              <a:endParaRPr lang="en-US" sz="1000" b="1" spc="300" dirty="0" smtClean="0">
                <a:latin typeface="Raleway" panose="020B0503030101060003" pitchFamily="34" charset="0"/>
              </a:endParaRPr>
            </a:p>
          </p:txBody>
        </p:sp>
      </p:grpSp>
      <p:sp>
        <p:nvSpPr>
          <p:cNvPr id="29" name="TextBox 28"/>
          <p:cNvSpPr txBox="1"/>
          <p:nvPr/>
        </p:nvSpPr>
        <p:spPr>
          <a:xfrm>
            <a:off x="3925663" y="311250"/>
            <a:ext cx="4340674" cy="378180"/>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ОСНОВНЫЕ ОПРЕДЕЛЕНИЯ</a:t>
            </a:r>
            <a:endParaRPr lang="en-US" sz="1400" b="1" spc="600" dirty="0" smtClean="0">
              <a:latin typeface="Raleway" panose="020B0503030101060003" pitchFamily="34" charset="0"/>
            </a:endParaRPr>
          </a:p>
        </p:txBody>
      </p:sp>
      <p:pic>
        <p:nvPicPr>
          <p:cNvPr id="44" name="Рисунок 43"/>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l="29739" r="29739"/>
          <a:stretch>
            <a:fillRect/>
          </a:stretch>
        </p:blipFill>
        <p:spPr>
          <a:xfrm>
            <a:off x="1046163" y="1227138"/>
            <a:ext cx="2011362" cy="3309937"/>
          </a:xfrm>
        </p:spPr>
      </p:pic>
      <p:pic>
        <p:nvPicPr>
          <p:cNvPr id="12" name="Рисунок 11"/>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l="32909" r="32909"/>
          <a:stretch>
            <a:fillRect/>
          </a:stretch>
        </p:blipFill>
        <p:spPr>
          <a:xfrm>
            <a:off x="3792538" y="1227138"/>
            <a:ext cx="2011362" cy="3309937"/>
          </a:xfrm>
        </p:spPr>
      </p:pic>
      <p:pic>
        <p:nvPicPr>
          <p:cNvPr id="8" name="Рисунок 7"/>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29752" r="29752"/>
          <a:stretch>
            <a:fillRect/>
          </a:stretch>
        </p:blipFill>
        <p:spPr>
          <a:xfrm>
            <a:off x="9283700" y="1227138"/>
            <a:ext cx="2011363" cy="3309937"/>
          </a:xfrm>
        </p:spPr>
      </p:pic>
      <p:grpSp>
        <p:nvGrpSpPr>
          <p:cNvPr id="34" name="Group 22"/>
          <p:cNvGrpSpPr/>
          <p:nvPr/>
        </p:nvGrpSpPr>
        <p:grpSpPr>
          <a:xfrm>
            <a:off x="3609971" y="4687225"/>
            <a:ext cx="2375542" cy="3161375"/>
            <a:chOff x="922539" y="2414337"/>
            <a:chExt cx="3289628" cy="720498"/>
          </a:xfrm>
        </p:grpSpPr>
        <p:sp>
          <p:nvSpPr>
            <p:cNvPr id="35" name="TextBox 34"/>
            <p:cNvSpPr txBox="1"/>
            <p:nvPr/>
          </p:nvSpPr>
          <p:spPr>
            <a:xfrm>
              <a:off x="922539" y="2536540"/>
              <a:ext cx="3289628" cy="598295"/>
            </a:xfrm>
            <a:prstGeom prst="rect">
              <a:avLst/>
            </a:prstGeom>
            <a:noFill/>
          </p:spPr>
          <p:txBody>
            <a:bodyPr wrap="square" rtlCol="0">
              <a:spAutoFit/>
            </a:bodyPr>
            <a:lstStyle/>
            <a:p>
              <a:pPr algn="ctr">
                <a:lnSpc>
                  <a:spcPct val="150000"/>
                </a:lnSpc>
              </a:pPr>
              <a:r>
                <a:rPr lang="ru-RU" sz="1000" i="1" dirty="0" smtClean="0">
                  <a:latin typeface="Raleway" panose="020B0503030101060003" pitchFamily="34" charset="0"/>
                </a:rPr>
                <a:t>Территория </a:t>
              </a:r>
              <a:r>
                <a:rPr lang="ru-RU" sz="1000" i="1" dirty="0">
                  <a:latin typeface="Raleway" panose="020B0503030101060003" pitchFamily="34" charset="0"/>
                </a:rPr>
                <a:t>маломасштабного городского сельского хозяйства (обслуживающая район), где отдельные лица и семьи выращивают продукты питания в основном для личного потребления или пожертвования.</a:t>
              </a:r>
              <a:endParaRPr lang="en-US" sz="1000" i="1" dirty="0" smtClean="0">
                <a:latin typeface="Raleway" panose="020B0503030101060003" pitchFamily="34" charset="0"/>
              </a:endParaRPr>
            </a:p>
          </p:txBody>
        </p:sp>
        <p:sp>
          <p:nvSpPr>
            <p:cNvPr id="36" name="TextBox 35"/>
            <p:cNvSpPr txBox="1"/>
            <p:nvPr/>
          </p:nvSpPr>
          <p:spPr>
            <a:xfrm>
              <a:off x="922539" y="2414337"/>
              <a:ext cx="3289628" cy="228334"/>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ГОРОДСКИЕ ОБЩЕСТВЕННЫЕ САДЫ</a:t>
              </a:r>
              <a:endParaRPr lang="en-US" sz="1000" b="1" spc="300" dirty="0" smtClean="0">
                <a:latin typeface="Raleway" panose="020B0503030101060003" pitchFamily="34" charset="0"/>
              </a:endParaRPr>
            </a:p>
          </p:txBody>
        </p:sp>
      </p:grpSp>
      <p:grpSp>
        <p:nvGrpSpPr>
          <p:cNvPr id="37" name="Group 22"/>
          <p:cNvGrpSpPr/>
          <p:nvPr/>
        </p:nvGrpSpPr>
        <p:grpSpPr>
          <a:xfrm>
            <a:off x="6359834" y="4687227"/>
            <a:ext cx="2375542" cy="2187318"/>
            <a:chOff x="922539" y="2414337"/>
            <a:chExt cx="3289628" cy="498504"/>
          </a:xfrm>
        </p:grpSpPr>
        <p:sp>
          <p:nvSpPr>
            <p:cNvPr id="38" name="TextBox 37"/>
            <p:cNvSpPr txBox="1"/>
            <p:nvPr/>
          </p:nvSpPr>
          <p:spPr>
            <a:xfrm>
              <a:off x="922539" y="2476792"/>
              <a:ext cx="3289628" cy="436049"/>
            </a:xfrm>
            <a:prstGeom prst="rect">
              <a:avLst/>
            </a:prstGeom>
            <a:noFill/>
          </p:spPr>
          <p:txBody>
            <a:bodyPr wrap="square" rtlCol="0">
              <a:spAutoFit/>
            </a:bodyPr>
            <a:lstStyle/>
            <a:p>
              <a:pPr algn="ctr">
                <a:lnSpc>
                  <a:spcPct val="150000"/>
                </a:lnSpc>
              </a:pPr>
              <a:r>
                <a:rPr lang="ru-RU" sz="1000" i="1" dirty="0">
                  <a:latin typeface="Raleway" panose="020B0503030101060003" pitchFamily="34" charset="0"/>
                </a:rPr>
                <a:t>Более крупные и интенсивные участки, на которых продукты питания могут выращиваться организацией или частным предприятием и которые часто включают возможности для предпринимательской деятельности, такой как выращивание продуктов для продажи.</a:t>
              </a:r>
              <a:endParaRPr lang="en-US" sz="1000" i="1" dirty="0" smtClean="0">
                <a:latin typeface="Raleway" panose="020B0503030101060003" pitchFamily="34" charset="0"/>
              </a:endParaRPr>
            </a:p>
          </p:txBody>
        </p:sp>
        <p:sp>
          <p:nvSpPr>
            <p:cNvPr id="39" name="TextBox 38"/>
            <p:cNvSpPr txBox="1"/>
            <p:nvPr/>
          </p:nvSpPr>
          <p:spPr>
            <a:xfrm>
              <a:off x="922539" y="2414337"/>
              <a:ext cx="3289628" cy="67572"/>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ГОРОДСКИЕ ФЕРМЫ</a:t>
              </a:r>
              <a:endParaRPr lang="en-US" sz="1000" b="1" spc="300" dirty="0" smtClean="0">
                <a:latin typeface="Raleway" panose="020B0503030101060003" pitchFamily="34" charset="0"/>
              </a:endParaRPr>
            </a:p>
          </p:txBody>
        </p:sp>
      </p:grpSp>
      <p:grpSp>
        <p:nvGrpSpPr>
          <p:cNvPr id="40" name="Group 22"/>
          <p:cNvGrpSpPr/>
          <p:nvPr/>
        </p:nvGrpSpPr>
        <p:grpSpPr>
          <a:xfrm>
            <a:off x="9030173" y="4687227"/>
            <a:ext cx="2518415" cy="1725655"/>
            <a:chOff x="922539" y="2414337"/>
            <a:chExt cx="3289628" cy="393288"/>
          </a:xfrm>
        </p:grpSpPr>
        <p:sp>
          <p:nvSpPr>
            <p:cNvPr id="41" name="TextBox 40"/>
            <p:cNvSpPr txBox="1"/>
            <p:nvPr/>
          </p:nvSpPr>
          <p:spPr>
            <a:xfrm>
              <a:off x="922539" y="2476792"/>
              <a:ext cx="3289628" cy="330833"/>
            </a:xfrm>
            <a:prstGeom prst="rect">
              <a:avLst/>
            </a:prstGeom>
            <a:noFill/>
          </p:spPr>
          <p:txBody>
            <a:bodyPr wrap="square" rtlCol="0">
              <a:spAutoFit/>
            </a:bodyPr>
            <a:lstStyle/>
            <a:p>
              <a:pPr algn="ctr">
                <a:lnSpc>
                  <a:spcPct val="150000"/>
                </a:lnSpc>
              </a:pPr>
              <a:r>
                <a:rPr lang="ru-RU" sz="1000" i="1" dirty="0" smtClean="0">
                  <a:latin typeface="Raleway" panose="020B0503030101060003" pitchFamily="34" charset="0"/>
                </a:rPr>
                <a:t>Места </a:t>
              </a:r>
              <a:r>
                <a:rPr lang="ru-RU" sz="1000" i="1" dirty="0">
                  <a:latin typeface="Raleway" panose="020B0503030101060003" pitchFamily="34" charset="0"/>
                </a:rPr>
                <a:t>для производства продуктов питания на частной, жилой территории (многоквартирной или усадебной застройки), которые используются в первую очередь жильцами.</a:t>
              </a:r>
              <a:endParaRPr lang="en-US" sz="1000" i="1" dirty="0" smtClean="0">
                <a:latin typeface="Raleway" panose="020B0503030101060003" pitchFamily="34" charset="0"/>
              </a:endParaRPr>
            </a:p>
          </p:txBody>
        </p:sp>
        <p:sp>
          <p:nvSpPr>
            <p:cNvPr id="42" name="TextBox 41"/>
            <p:cNvSpPr txBox="1"/>
            <p:nvPr/>
          </p:nvSpPr>
          <p:spPr>
            <a:xfrm>
              <a:off x="922539" y="2414337"/>
              <a:ext cx="3289628" cy="120181"/>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ПРИУСАДЕБНЫЕ УЧАСТКИ</a:t>
              </a:r>
              <a:endParaRPr lang="en-US" sz="1000" b="1" spc="300" dirty="0" smtClean="0">
                <a:latin typeface="Raleway" panose="020B0503030101060003" pitchFamily="34" charset="0"/>
              </a:endParaRPr>
            </a:p>
          </p:txBody>
        </p:sp>
      </p:grpSp>
      <p:pic>
        <p:nvPicPr>
          <p:cNvPr id="43" name="Рисунок 4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32259" r="32259"/>
          <a:stretch>
            <a:fillRect/>
          </a:stretch>
        </p:blipFill>
        <p:spPr>
          <a:xfrm>
            <a:off x="6548438" y="1227138"/>
            <a:ext cx="2012950" cy="3309937"/>
          </a:xfrm>
        </p:spPr>
      </p:pic>
    </p:spTree>
    <p:extLst>
      <p:ext uri="{BB962C8B-B14F-4D97-AF65-F5344CB8AC3E}">
        <p14:creationId xmlns:p14="http://schemas.microsoft.com/office/powerpoint/2010/main" val="1651610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031" b="2031"/>
          <a:stretch>
            <a:fillRect/>
          </a:stretch>
        </p:blipFill>
        <p:spPr>
          <a:xfrm>
            <a:off x="0" y="0"/>
            <a:ext cx="12192000" cy="6858000"/>
          </a:xfrm>
        </p:spPr>
      </p:pic>
      <p:sp>
        <p:nvSpPr>
          <p:cNvPr id="4" name="Rectangle 3"/>
          <p:cNvSpPr/>
          <p:nvPr/>
        </p:nvSpPr>
        <p:spPr>
          <a:xfrm>
            <a:off x="0" y="896815"/>
            <a:ext cx="12192000" cy="506437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86720" y="1093275"/>
            <a:ext cx="10179170" cy="738664"/>
          </a:xfrm>
          <a:prstGeom prst="rect">
            <a:avLst/>
          </a:prstGeom>
          <a:noFill/>
        </p:spPr>
        <p:txBody>
          <a:bodyPr wrap="square" rtlCol="0">
            <a:spAutoFit/>
          </a:bodyPr>
          <a:lstStyle/>
          <a:p>
            <a:pPr algn="ctr">
              <a:lnSpc>
                <a:spcPct val="150000"/>
              </a:lnSpc>
            </a:pPr>
            <a:r>
              <a:rPr lang="ru-RU" sz="1400" b="1" spc="600" dirty="0" smtClean="0">
                <a:solidFill>
                  <a:schemeClr val="bg1"/>
                </a:solidFill>
                <a:latin typeface="Raleway" panose="020B0503030101060003" pitchFamily="34" charset="0"/>
              </a:rPr>
              <a:t>ОПРЕДЕЛЕНИЕ ЗОН В КОТОРЫХ ЭЛЕМЕНТЫ ГОРОДСКОГО СЕЛЬСКОГО ХОЗЯЙСТВА МОГУТ БЫТЬ РАЗМЕЩЕНЫ ДЛЯ СЛЕДУЮЩИХ ЦЕЛЕЙ</a:t>
            </a:r>
            <a:endParaRPr lang="en-US" sz="1400" b="1" spc="600" dirty="0" smtClean="0">
              <a:solidFill>
                <a:schemeClr val="bg1"/>
              </a:solidFill>
              <a:latin typeface="Raleway" panose="020B0503030101060003" pitchFamily="34" charset="0"/>
            </a:endParaRPr>
          </a:p>
        </p:txBody>
      </p:sp>
      <p:grpSp>
        <p:nvGrpSpPr>
          <p:cNvPr id="44" name="Group 2"/>
          <p:cNvGrpSpPr/>
          <p:nvPr/>
        </p:nvGrpSpPr>
        <p:grpSpPr>
          <a:xfrm>
            <a:off x="5917769" y="2290761"/>
            <a:ext cx="6127992" cy="1529365"/>
            <a:chOff x="4380370" y="2480263"/>
            <a:chExt cx="8650012" cy="2158786"/>
          </a:xfrm>
        </p:grpSpPr>
        <p:sp>
          <p:nvSpPr>
            <p:cNvPr id="45" name="TextBox 44"/>
            <p:cNvSpPr txBox="1"/>
            <p:nvPr/>
          </p:nvSpPr>
          <p:spPr>
            <a:xfrm>
              <a:off x="4380370" y="3335716"/>
              <a:ext cx="8650012" cy="1303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Размещение </a:t>
              </a:r>
              <a:r>
                <a:rPr lang="ru-RU" sz="1200" spc="300" dirty="0">
                  <a:solidFill>
                    <a:schemeClr val="bg1"/>
                  </a:solidFill>
                  <a:latin typeface="Raleway" panose="020B0503030101060003" pitchFamily="34" charset="0"/>
                </a:rPr>
                <a:t>общественных садов и теплиц при планировании </a:t>
              </a:r>
              <a:r>
                <a:rPr lang="ru-RU" sz="1200" spc="300" dirty="0" smtClean="0">
                  <a:solidFill>
                    <a:schemeClr val="bg1"/>
                  </a:solidFill>
                  <a:latin typeface="Raleway" panose="020B0503030101060003" pitchFamily="34" charset="0"/>
                </a:rPr>
                <a:t>таких </a:t>
              </a:r>
              <a:r>
                <a:rPr lang="ru-RU" sz="1200" spc="300" dirty="0">
                  <a:solidFill>
                    <a:schemeClr val="bg1"/>
                  </a:solidFill>
                  <a:latin typeface="Raleway" panose="020B0503030101060003" pitchFamily="34" charset="0"/>
                </a:rPr>
                <a:t>объектов, как общественные центры и зоны отдыха.</a:t>
              </a:r>
              <a:endParaRPr lang="en-US" sz="1200" spc="300" dirty="0" smtClean="0">
                <a:solidFill>
                  <a:schemeClr val="bg1"/>
                </a:solidFill>
                <a:latin typeface="Raleway" panose="020B0503030101060003" pitchFamily="34" charset="0"/>
              </a:endParaRPr>
            </a:p>
          </p:txBody>
        </p:sp>
        <p:sp>
          <p:nvSpPr>
            <p:cNvPr id="46" name="Donut 12"/>
            <p:cNvSpPr/>
            <p:nvPr/>
          </p:nvSpPr>
          <p:spPr>
            <a:xfrm>
              <a:off x="8268729" y="2480263"/>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7" name="Group 2"/>
          <p:cNvGrpSpPr/>
          <p:nvPr/>
        </p:nvGrpSpPr>
        <p:grpSpPr>
          <a:xfrm>
            <a:off x="39749" y="2921292"/>
            <a:ext cx="5836556" cy="1827530"/>
            <a:chOff x="4704497" y="2412426"/>
            <a:chExt cx="8238632" cy="2579663"/>
          </a:xfrm>
        </p:grpSpPr>
        <p:sp>
          <p:nvSpPr>
            <p:cNvPr id="48" name="TextBox 47"/>
            <p:cNvSpPr txBox="1"/>
            <p:nvPr/>
          </p:nvSpPr>
          <p:spPr>
            <a:xfrm>
              <a:off x="4704497" y="3297756"/>
              <a:ext cx="8238632" cy="1694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Обеспечение </a:t>
              </a:r>
              <a:r>
                <a:rPr lang="ru-RU" sz="1200" spc="300" dirty="0">
                  <a:solidFill>
                    <a:schemeClr val="bg1"/>
                  </a:solidFill>
                  <a:latin typeface="Raleway" panose="020B0503030101060003" pitchFamily="34" charset="0"/>
                </a:rPr>
                <a:t>правовой защиты </a:t>
              </a:r>
              <a:r>
                <a:rPr lang="ru-RU" sz="1200" spc="300" dirty="0" smtClean="0">
                  <a:solidFill>
                    <a:schemeClr val="bg1"/>
                  </a:solidFill>
                  <a:latin typeface="Raleway" panose="020B0503030101060003" pitchFamily="34" charset="0"/>
                </a:rPr>
                <a:t>использования городского сельского хозяйства </a:t>
              </a:r>
              <a:r>
                <a:rPr lang="ru-RU" sz="1200" spc="300" dirty="0">
                  <a:solidFill>
                    <a:schemeClr val="bg1"/>
                  </a:solidFill>
                  <a:latin typeface="Raleway" panose="020B0503030101060003" pitchFamily="34" charset="0"/>
                </a:rPr>
                <a:t>и облегчения понимания того, на каких территориях разрешена сельскохозяйственная деятельность</a:t>
              </a:r>
              <a:endParaRPr lang="en-US" sz="1200" spc="300" dirty="0" smtClean="0">
                <a:solidFill>
                  <a:schemeClr val="bg1"/>
                </a:solidFill>
                <a:latin typeface="Raleway" panose="020B0503030101060003" pitchFamily="34" charset="0"/>
              </a:endParaRPr>
            </a:p>
          </p:txBody>
        </p:sp>
        <p:sp>
          <p:nvSpPr>
            <p:cNvPr id="49" name="Donut 12"/>
            <p:cNvSpPr/>
            <p:nvPr/>
          </p:nvSpPr>
          <p:spPr>
            <a:xfrm>
              <a:off x="8377375" y="2412426"/>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0" name="Group 2"/>
          <p:cNvGrpSpPr/>
          <p:nvPr/>
        </p:nvGrpSpPr>
        <p:grpSpPr>
          <a:xfrm>
            <a:off x="5876305" y="4188878"/>
            <a:ext cx="6210919" cy="1529365"/>
            <a:chOff x="4331635" y="2480263"/>
            <a:chExt cx="8767067" cy="2158786"/>
          </a:xfrm>
        </p:grpSpPr>
        <p:sp>
          <p:nvSpPr>
            <p:cNvPr id="51" name="TextBox 50"/>
            <p:cNvSpPr txBox="1"/>
            <p:nvPr/>
          </p:nvSpPr>
          <p:spPr>
            <a:xfrm>
              <a:off x="4331635" y="3335716"/>
              <a:ext cx="8767067" cy="1303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Поощрение любого включения </a:t>
              </a:r>
              <a:r>
                <a:rPr lang="ru-RU" sz="1200" spc="300" dirty="0">
                  <a:solidFill>
                    <a:schemeClr val="bg1"/>
                  </a:solidFill>
                  <a:latin typeface="Raleway" panose="020B0503030101060003" pitchFamily="34" charset="0"/>
                </a:rPr>
                <a:t>тепличных комплексов на крыше или в общую застройку при строительстве или реконструкцию объектов капитального строительства. </a:t>
              </a:r>
              <a:endParaRPr lang="en-US" sz="1200" spc="300" dirty="0" smtClean="0">
                <a:solidFill>
                  <a:schemeClr val="bg1"/>
                </a:solidFill>
                <a:latin typeface="Raleway" panose="020B0503030101060003" pitchFamily="34" charset="0"/>
              </a:endParaRPr>
            </a:p>
          </p:txBody>
        </p:sp>
        <p:sp>
          <p:nvSpPr>
            <p:cNvPr id="52" name="Donut 12"/>
            <p:cNvSpPr/>
            <p:nvPr/>
          </p:nvSpPr>
          <p:spPr>
            <a:xfrm>
              <a:off x="8268730" y="2480263"/>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2749112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anim calcmode="lin" valueType="num">
                                      <p:cBhvr>
                                        <p:cTn id="23" dur="1000" fill="hold"/>
                                        <p:tgtEl>
                                          <p:spTgt spid="50"/>
                                        </p:tgtEl>
                                        <p:attrNameLst>
                                          <p:attrName>ppt_x</p:attrName>
                                        </p:attrNameLst>
                                      </p:cBhvr>
                                      <p:tavLst>
                                        <p:tav tm="0">
                                          <p:val>
                                            <p:strVal val="#ppt_x"/>
                                          </p:val>
                                        </p:tav>
                                        <p:tav tm="100000">
                                          <p:val>
                                            <p:strVal val="#ppt_x"/>
                                          </p:val>
                                        </p:tav>
                                      </p:tavLst>
                                    </p:anim>
                                    <p:anim calcmode="lin" valueType="num">
                                      <p:cBhvr>
                                        <p:cTn id="2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242176920"/>
              </p:ext>
            </p:extLst>
          </p:nvPr>
        </p:nvGraphicFramePr>
        <p:xfrm>
          <a:off x="1135185" y="1283678"/>
          <a:ext cx="5037015" cy="429194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995745" y="2067275"/>
            <a:ext cx="3994639" cy="989951"/>
          </a:xfrm>
          <a:prstGeom prst="rect">
            <a:avLst/>
          </a:prstGeom>
          <a:noFill/>
        </p:spPr>
        <p:txBody>
          <a:bodyPr wrap="square" rtlCol="0" anchor="ctr">
            <a:spAutoFit/>
          </a:bodyPr>
          <a:lstStyle/>
          <a:p>
            <a:pPr algn="just">
              <a:lnSpc>
                <a:spcPct val="150000"/>
              </a:lnSpc>
            </a:pPr>
            <a:r>
              <a:rPr lang="ru-RU" sz="1000" dirty="0">
                <a:latin typeface="Raleway" panose="020B0503030101060003" pitchFamily="34" charset="0"/>
              </a:rPr>
              <a:t>Установление параметров регулирования городских ферм является чрезвычайно важным аспектом, поскольку данные параметры будут определять, какие типы ведения сельского хозяйства подходят для различных территориальных зон внутри города.</a:t>
            </a:r>
            <a:endParaRPr lang="en-US" sz="1000" dirty="0" smtClean="0">
              <a:latin typeface="Raleway" panose="020B0503030101060003" pitchFamily="34" charset="0"/>
            </a:endParaRPr>
          </a:p>
        </p:txBody>
      </p:sp>
      <p:sp>
        <p:nvSpPr>
          <p:cNvPr id="6" name="TextBox 5"/>
          <p:cNvSpPr txBox="1"/>
          <p:nvPr/>
        </p:nvSpPr>
        <p:spPr>
          <a:xfrm>
            <a:off x="6995745" y="1190693"/>
            <a:ext cx="4910505" cy="738664"/>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ПАРАМЕТРЫ РЕГУЛИРОВАНИЯ ПО ОПРЕДЕЛЕННЫМ ЗОНАМ</a:t>
            </a:r>
            <a:endParaRPr lang="en-US" sz="1400" b="1" spc="600" dirty="0">
              <a:latin typeface="Raleway" panose="020B0503030101060003" pitchFamily="34" charset="0"/>
            </a:endParaRPr>
          </a:p>
        </p:txBody>
      </p:sp>
      <p:sp>
        <p:nvSpPr>
          <p:cNvPr id="7" name="TextBox 6"/>
          <p:cNvSpPr txBox="1"/>
          <p:nvPr/>
        </p:nvSpPr>
        <p:spPr>
          <a:xfrm>
            <a:off x="6995746" y="3340308"/>
            <a:ext cx="3994638" cy="1015663"/>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ЦЕЛЬ</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в той или иной зоне в зависимости от ЦЕЛИ. Крупномасштабное или мелкомасштабное производство, городской сад или городская </a:t>
            </a:r>
            <a:r>
              <a:rPr lang="ru-RU" sz="1000" dirty="0" smtClean="0">
                <a:latin typeface="Raleway" panose="020B0503030101060003" pitchFamily="34" charset="0"/>
              </a:rPr>
              <a:t>ферма.</a:t>
            </a:r>
            <a:endParaRPr lang="en-US" sz="1000" dirty="0" smtClean="0">
              <a:latin typeface="Raleway" panose="020B0503030101060003" pitchFamily="34" charset="0"/>
            </a:endParaRPr>
          </a:p>
        </p:txBody>
      </p:sp>
      <p:sp>
        <p:nvSpPr>
          <p:cNvPr id="8" name="TextBox 7"/>
          <p:cNvSpPr txBox="1"/>
          <p:nvPr/>
        </p:nvSpPr>
        <p:spPr>
          <a:xfrm>
            <a:off x="6995745" y="4458000"/>
            <a:ext cx="3994638" cy="1246495"/>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МАСШТАБ</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в той или иной зоне в зависимости от МАСШТАБА. Основано на размере земельного участка, используемого для ведения городского сельского хозяйства. Обычно площадь участка менее либо более 1 акра (4046м2).</a:t>
            </a:r>
            <a:endParaRPr lang="en-US" sz="1000" dirty="0" smtClean="0">
              <a:latin typeface="Raleway" panose="020B0503030101060003" pitchFamily="34" charset="0"/>
            </a:endParaRPr>
          </a:p>
        </p:txBody>
      </p:sp>
    </p:spTree>
    <p:extLst>
      <p:ext uri="{BB962C8B-B14F-4D97-AF65-F5344CB8AC3E}">
        <p14:creationId xmlns:p14="http://schemas.microsoft.com/office/powerpoint/2010/main" val="2387487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0677" r="20677"/>
          <a:stretch>
            <a:fillRect/>
          </a:stretch>
        </p:blipFill>
        <p:spPr/>
      </p:pic>
      <p:sp>
        <p:nvSpPr>
          <p:cNvPr id="5" name="TextBox 4"/>
          <p:cNvSpPr txBox="1"/>
          <p:nvPr/>
        </p:nvSpPr>
        <p:spPr>
          <a:xfrm>
            <a:off x="6325861" y="1536294"/>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Для улучшения доступа к здоровой пище и продовольствию в более широком смысле необходима государственная и федеральная политическая поддержка для улучшения системы общественного питания.</a:t>
            </a:r>
            <a:endParaRPr lang="en-US" sz="1000" dirty="0" smtClean="0">
              <a:latin typeface="Raleway" panose="020B0503030101060003" pitchFamily="34" charset="0"/>
            </a:endParaRPr>
          </a:p>
        </p:txBody>
      </p:sp>
      <p:sp>
        <p:nvSpPr>
          <p:cNvPr id="6" name="TextBox 5"/>
          <p:cNvSpPr txBox="1"/>
          <p:nvPr/>
        </p:nvSpPr>
        <p:spPr>
          <a:xfrm>
            <a:off x="6325861" y="966209"/>
            <a:ext cx="5080385"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МЕРЫ ПОДДЕРЖКИ</a:t>
            </a:r>
            <a:endParaRPr lang="en-US" sz="1400" b="1" spc="600" dirty="0" smtClean="0">
              <a:latin typeface="Raleway" panose="020B0503030101060003" pitchFamily="34" charset="0"/>
            </a:endParaRPr>
          </a:p>
        </p:txBody>
      </p:sp>
      <p:grpSp>
        <p:nvGrpSpPr>
          <p:cNvPr id="2" name="Group 1"/>
          <p:cNvGrpSpPr/>
          <p:nvPr/>
        </p:nvGrpSpPr>
        <p:grpSpPr>
          <a:xfrm>
            <a:off x="5945395" y="3787396"/>
            <a:ext cx="2096232" cy="1981791"/>
            <a:chOff x="6016299" y="3787396"/>
            <a:chExt cx="2096232" cy="1981791"/>
          </a:xfrm>
        </p:grpSpPr>
        <p:sp>
          <p:nvSpPr>
            <p:cNvPr id="10" name="TextBox 9"/>
            <p:cNvSpPr txBox="1"/>
            <p:nvPr/>
          </p:nvSpPr>
          <p:spPr>
            <a:xfrm>
              <a:off x="6016299" y="4845857"/>
              <a:ext cx="2096232"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Создание </a:t>
              </a:r>
              <a:r>
                <a:rPr lang="ru-RU" sz="1200" dirty="0">
                  <a:latin typeface="Raleway" panose="020B0503030101060003" pitchFamily="34" charset="0"/>
                </a:rPr>
                <a:t>муниципального фонда свободных городских пространств</a:t>
              </a:r>
              <a:endParaRPr lang="en-US" sz="1200" dirty="0" smtClean="0">
                <a:latin typeface="Raleway" panose="020B0503030101060003" pitchFamily="34" charset="0"/>
              </a:endParaRPr>
            </a:p>
          </p:txBody>
        </p:sp>
        <p:sp>
          <p:nvSpPr>
            <p:cNvPr id="13"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8041627" y="3787396"/>
            <a:ext cx="1921376" cy="1981791"/>
            <a:chOff x="7905365" y="3787396"/>
            <a:chExt cx="1921376" cy="1981791"/>
          </a:xfrm>
        </p:grpSpPr>
        <p:sp>
          <p:nvSpPr>
            <p:cNvPr id="11" name="TextBox 10"/>
            <p:cNvSpPr txBox="1"/>
            <p:nvPr/>
          </p:nvSpPr>
          <p:spPr>
            <a:xfrm>
              <a:off x="7905365" y="4845857"/>
              <a:ext cx="1921376"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Создание общедоступных рекомендательных </a:t>
              </a:r>
              <a:r>
                <a:rPr lang="ru-RU" sz="1200" dirty="0">
                  <a:latin typeface="Raleway" panose="020B0503030101060003" pitchFamily="34" charset="0"/>
                </a:rPr>
                <a:t>ресурсов</a:t>
              </a:r>
              <a:endParaRPr lang="en-US" sz="1200" dirty="0" smtClean="0">
                <a:latin typeface="Raleway" panose="020B0503030101060003" pitchFamily="34" charset="0"/>
              </a:endParaRPr>
            </a:p>
          </p:txBody>
        </p:sp>
        <p:sp>
          <p:nvSpPr>
            <p:cNvPr id="17" name="Donut 16"/>
            <p:cNvSpPr/>
            <p:nvPr/>
          </p:nvSpPr>
          <p:spPr>
            <a:xfrm>
              <a:off x="8351190"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10136303" y="3787396"/>
            <a:ext cx="1477108" cy="1981791"/>
            <a:chOff x="9929137" y="3787396"/>
            <a:chExt cx="1477108" cy="1981791"/>
          </a:xfrm>
        </p:grpSpPr>
        <p:sp>
          <p:nvSpPr>
            <p:cNvPr id="12" name="TextBox 11"/>
            <p:cNvSpPr txBox="1"/>
            <p:nvPr/>
          </p:nvSpPr>
          <p:spPr>
            <a:xfrm>
              <a:off x="9929137" y="4845857"/>
              <a:ext cx="1477108"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Введение </a:t>
              </a:r>
              <a:r>
                <a:rPr lang="ru-RU" sz="1200" dirty="0">
                  <a:latin typeface="Raleway" panose="020B0503030101060003" pitchFamily="34" charset="0"/>
                </a:rPr>
                <a:t>льгот и государственных дотаций</a:t>
              </a:r>
              <a:endParaRPr lang="en-US" sz="1200" dirty="0" smtClean="0">
                <a:latin typeface="Raleway" panose="020B0503030101060003" pitchFamily="34" charset="0"/>
              </a:endParaRPr>
            </a:p>
          </p:txBody>
        </p:sp>
        <p:sp>
          <p:nvSpPr>
            <p:cNvPr id="20" name="Donut 19"/>
            <p:cNvSpPr/>
            <p:nvPr/>
          </p:nvSpPr>
          <p:spPr>
            <a:xfrm>
              <a:off x="10125482"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431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6553" y="4767857"/>
            <a:ext cx="7778890" cy="528286"/>
          </a:xfrm>
          <a:prstGeom prst="rect">
            <a:avLst/>
          </a:prstGeom>
          <a:noFill/>
        </p:spPr>
        <p:txBody>
          <a:bodyPr wrap="square" rtlCol="0">
            <a:spAutoFit/>
          </a:bodyPr>
          <a:lstStyle/>
          <a:p>
            <a:pPr algn="ctr">
              <a:lnSpc>
                <a:spcPct val="150000"/>
              </a:lnSpc>
            </a:pPr>
            <a:r>
              <a:rPr lang="ru-RU" sz="1000" dirty="0" smtClean="0">
                <a:latin typeface="Raleway" panose="020B0503030101060003" pitchFamily="34" charset="0"/>
              </a:rPr>
              <a:t>Получение </a:t>
            </a:r>
            <a:r>
              <a:rPr lang="ru-RU" sz="1000" dirty="0">
                <a:latin typeface="Raleway" panose="020B0503030101060003" pitchFamily="34" charset="0"/>
              </a:rPr>
              <a:t>сельскохозяйственной продукции на ограниченных пространствах (открытых участках земли, внутренних дворах, крышах, балконах домов и т.д.) в границах города </a:t>
            </a:r>
            <a:endParaRPr lang="en-US" sz="1000" dirty="0" smtClean="0">
              <a:latin typeface="Raleway" panose="020B0503030101060003" pitchFamily="34" charset="0"/>
            </a:endParaRPr>
          </a:p>
        </p:txBody>
      </p:sp>
      <p:sp>
        <p:nvSpPr>
          <p:cNvPr id="5" name="TextBox 4"/>
          <p:cNvSpPr txBox="1"/>
          <p:nvPr/>
        </p:nvSpPr>
        <p:spPr>
          <a:xfrm>
            <a:off x="3306661" y="4326531"/>
            <a:ext cx="5578671" cy="415498"/>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ГОРОДСКОЕ СЕЛЬСКОЕ ХОЗЯЙСТВО</a:t>
            </a:r>
            <a:endParaRPr lang="en-US" sz="1400" b="1" spc="600" dirty="0" smtClean="0">
              <a:latin typeface="Raleway" panose="020B0503030101060003" pitchFamily="34" charset="0"/>
            </a:endParaRPr>
          </a:p>
        </p:txBody>
      </p:sp>
      <p:sp>
        <p:nvSpPr>
          <p:cNvPr id="16" name="Rectangle 15"/>
          <p:cNvSpPr/>
          <p:nvPr/>
        </p:nvSpPr>
        <p:spPr>
          <a:xfrm>
            <a:off x="982590" y="4238624"/>
            <a:ext cx="10226815" cy="242887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8"/>
          <p:cNvGrpSpPr/>
          <p:nvPr/>
        </p:nvGrpSpPr>
        <p:grpSpPr>
          <a:xfrm>
            <a:off x="5957150" y="5984634"/>
            <a:ext cx="277691" cy="587337"/>
            <a:chOff x="5884984" y="5470881"/>
            <a:chExt cx="422031" cy="892627"/>
          </a:xfrm>
        </p:grpSpPr>
        <p:sp>
          <p:nvSpPr>
            <p:cNvPr id="8" name="Oval 5"/>
            <p:cNvSpPr/>
            <p:nvPr/>
          </p:nvSpPr>
          <p:spPr>
            <a:xfrm>
              <a:off x="5884984" y="5941477"/>
              <a:ext cx="422031" cy="42203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7"/>
            <p:cNvCxnSpPr>
              <a:stCxn id="8" idx="0"/>
            </p:cNvCxnSpPr>
            <p:nvPr/>
          </p:nvCxnSpPr>
          <p:spPr>
            <a:xfrm flipV="1">
              <a:off x="6096000" y="5470881"/>
              <a:ext cx="0" cy="47059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3"/>
          <p:cNvCxnSpPr/>
          <p:nvPr/>
        </p:nvCxnSpPr>
        <p:spPr>
          <a:xfrm>
            <a:off x="5532559" y="5440606"/>
            <a:ext cx="107266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46238" y="5543680"/>
            <a:ext cx="8299518" cy="296491"/>
          </a:xfrm>
          <a:prstGeom prst="rect">
            <a:avLst/>
          </a:prstGeom>
          <a:noFill/>
        </p:spPr>
        <p:txBody>
          <a:bodyPr wrap="square" rtlCol="0">
            <a:spAutoFit/>
          </a:bodyPr>
          <a:lstStyle/>
          <a:p>
            <a:pPr algn="ctr">
              <a:lnSpc>
                <a:spcPct val="150000"/>
              </a:lnSpc>
            </a:pPr>
            <a:r>
              <a:rPr lang="ru-RU" sz="1000" dirty="0">
                <a:latin typeface="Raleway" panose="020B0503030101060003" pitchFamily="34" charset="0"/>
              </a:rPr>
              <a:t>Продовольственная и сельскохозяйственная организация Объединенных Наций</a:t>
            </a:r>
          </a:p>
        </p:txBody>
      </p:sp>
      <p:pic>
        <p:nvPicPr>
          <p:cNvPr id="20" name="Рисунок 1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455" b="25455"/>
          <a:stretch>
            <a:fillRect/>
          </a:stretch>
        </p:blipFill>
        <p:spPr>
          <a:xfrm>
            <a:off x="0" y="0"/>
            <a:ext cx="12192000" cy="3990975"/>
          </a:xfrm>
        </p:spPr>
      </p:pic>
    </p:spTree>
    <p:extLst>
      <p:ext uri="{BB962C8B-B14F-4D97-AF65-F5344CB8AC3E}">
        <p14:creationId xmlns:p14="http://schemas.microsoft.com/office/powerpoint/2010/main" val="3083425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310" b="23310"/>
          <a:stretch>
            <a:fillRect/>
          </a:stretch>
        </p:blipFill>
        <p:spPr>
          <a:xfrm>
            <a:off x="400050" y="400050"/>
            <a:ext cx="9982200" cy="3124200"/>
          </a:xfrm>
        </p:spPr>
      </p:pic>
      <p:sp>
        <p:nvSpPr>
          <p:cNvPr id="9" name="TextBox 8"/>
          <p:cNvSpPr txBox="1"/>
          <p:nvPr/>
        </p:nvSpPr>
        <p:spPr>
          <a:xfrm>
            <a:off x="1391911" y="4603344"/>
            <a:ext cx="7466339" cy="1246495"/>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Таким образом, одним </a:t>
            </a:r>
            <a:r>
              <a:rPr lang="ru-RU" sz="1000" dirty="0">
                <a:latin typeface="Raleway" panose="020B0503030101060003" pitchFamily="34" charset="0"/>
              </a:rPr>
              <a:t>из наиболее действенных и практических способов, которыми муниципалитеты могут поддерживать городское сельское хозяйство, будет является его включение в подзаконные акты о зонировании. После включения зон и элементов </a:t>
            </a:r>
            <a:r>
              <a:rPr lang="ru-RU" sz="1000" dirty="0" smtClean="0">
                <a:latin typeface="Raleway" panose="020B0503030101060003" pitchFamily="34" charset="0"/>
              </a:rPr>
              <a:t>городского сельского хозяйства </a:t>
            </a:r>
            <a:r>
              <a:rPr lang="ru-RU" sz="1000" dirty="0">
                <a:latin typeface="Raleway" panose="020B0503030101060003" pitchFamily="34" charset="0"/>
              </a:rPr>
              <a:t>в акты о зонировании следующим шагом будет создание государственных программ развития и поддержки, создание консультативных органов для оказания помощи всем заинтересованным в ведении городского сельского хозяйства, организация земельных ресурсов на свободных землях.</a:t>
            </a:r>
            <a:endParaRPr lang="en-US" sz="1000" dirty="0" smtClean="0">
              <a:latin typeface="Raleway" panose="020B0503030101060003" pitchFamily="34" charset="0"/>
            </a:endParaRPr>
          </a:p>
        </p:txBody>
      </p:sp>
      <p:sp>
        <p:nvSpPr>
          <p:cNvPr id="10" name="TextBox 9"/>
          <p:cNvSpPr txBox="1"/>
          <p:nvPr/>
        </p:nvSpPr>
        <p:spPr>
          <a:xfrm>
            <a:off x="1391911" y="4033259"/>
            <a:ext cx="5218439"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ВЫВОД</a:t>
            </a:r>
            <a:endParaRPr lang="en-US" sz="1400" b="1" spc="600" dirty="0" smtClean="0">
              <a:latin typeface="Raleway" panose="020B0503030101060003" pitchFamily="34" charset="0"/>
            </a:endParaRPr>
          </a:p>
        </p:txBody>
      </p:sp>
      <p:sp>
        <p:nvSpPr>
          <p:cNvPr id="17" name="Rectangle 16"/>
          <p:cNvSpPr/>
          <p:nvPr/>
        </p:nvSpPr>
        <p:spPr>
          <a:xfrm>
            <a:off x="808891" y="773723"/>
            <a:ext cx="9125683" cy="555674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171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433818" y="272562"/>
            <a:ext cx="3386708" cy="1061829"/>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ЗАКОНОДАТЕЛЬНЫЕ ИНСТРУМЕНТЫ ПЛАНИРОВАНИЯ</a:t>
            </a:r>
            <a:endParaRPr lang="en-US" sz="1400" b="1" spc="600" dirty="0" smtClean="0">
              <a:latin typeface="Raleway" panose="020B0503030101060003" pitchFamily="34" charset="0"/>
            </a:endParaRPr>
          </a:p>
        </p:txBody>
      </p:sp>
      <p:grpSp>
        <p:nvGrpSpPr>
          <p:cNvPr id="2" name="Group 1"/>
          <p:cNvGrpSpPr/>
          <p:nvPr/>
        </p:nvGrpSpPr>
        <p:grpSpPr>
          <a:xfrm>
            <a:off x="938098" y="1109074"/>
            <a:ext cx="6300902" cy="975034"/>
            <a:chOff x="6576898" y="3787396"/>
            <a:chExt cx="6300902" cy="975034"/>
          </a:xfrm>
        </p:grpSpPr>
        <p:sp>
          <p:nvSpPr>
            <p:cNvPr id="10" name="TextBox 9"/>
            <p:cNvSpPr txBox="1"/>
            <p:nvPr/>
          </p:nvSpPr>
          <p:spPr>
            <a:xfrm>
              <a:off x="8030835" y="3813247"/>
              <a:ext cx="4846965" cy="923330"/>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ГЕНЕРАЛЬНЫЙ ПЛАН</a:t>
              </a:r>
            </a:p>
            <a:p>
              <a:pPr>
                <a:lnSpc>
                  <a:spcPct val="150000"/>
                </a:lnSpc>
              </a:pPr>
              <a:r>
                <a:rPr lang="ru-RU" sz="1200" dirty="0">
                  <a:latin typeface="Raleway" panose="020B0503030101060003" pitchFamily="34" charset="0"/>
                </a:rPr>
                <a:t>Создание и регулирование зон для развития городского сельского хозяйства на уровне генерального плана</a:t>
              </a:r>
              <a:endParaRPr lang="en-US" sz="1200" dirty="0" smtClean="0">
                <a:latin typeface="Raleway" panose="020B0503030101060003" pitchFamily="34" charset="0"/>
              </a:endParaRPr>
            </a:p>
          </p:txBody>
        </p:sp>
        <p:sp>
          <p:nvSpPr>
            <p:cNvPr id="13"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8" y="272562"/>
            <a:ext cx="7451482"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
          <p:cNvGrpSpPr/>
          <p:nvPr/>
        </p:nvGrpSpPr>
        <p:grpSpPr>
          <a:xfrm>
            <a:off x="938098" y="2882378"/>
            <a:ext cx="6300902" cy="1013276"/>
            <a:chOff x="6576898" y="3749154"/>
            <a:chExt cx="6300902" cy="1013276"/>
          </a:xfrm>
        </p:grpSpPr>
        <p:sp>
          <p:nvSpPr>
            <p:cNvPr id="26" name="TextBox 25"/>
            <p:cNvSpPr txBox="1"/>
            <p:nvPr/>
          </p:nvSpPr>
          <p:spPr>
            <a:xfrm>
              <a:off x="8030835" y="3749154"/>
              <a:ext cx="4846965" cy="923330"/>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ПЗЗ</a:t>
              </a:r>
            </a:p>
            <a:p>
              <a:pPr>
                <a:lnSpc>
                  <a:spcPct val="150000"/>
                </a:lnSpc>
              </a:pPr>
              <a:r>
                <a:rPr lang="ru-RU" sz="1200" dirty="0">
                  <a:latin typeface="Raleway" panose="020B0503030101060003" pitchFamily="34" charset="0"/>
                </a:rPr>
                <a:t>Регулирование городского сельского хозяйства в рамках документа городского зонирования, узаконивая и поощряя данную практику.</a:t>
              </a:r>
              <a:endParaRPr lang="en-US" sz="1200" dirty="0" smtClean="0">
                <a:latin typeface="Raleway" panose="020B0503030101060003" pitchFamily="34" charset="0"/>
              </a:endParaRPr>
            </a:p>
          </p:txBody>
        </p:sp>
        <p:sp>
          <p:nvSpPr>
            <p:cNvPr id="27"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1"/>
          <p:cNvGrpSpPr/>
          <p:nvPr/>
        </p:nvGrpSpPr>
        <p:grpSpPr>
          <a:xfrm>
            <a:off x="938098" y="4558444"/>
            <a:ext cx="6300902" cy="1200329"/>
            <a:chOff x="6576898" y="3674748"/>
            <a:chExt cx="6300902" cy="1200329"/>
          </a:xfrm>
        </p:grpSpPr>
        <p:sp>
          <p:nvSpPr>
            <p:cNvPr id="29" name="TextBox 28"/>
            <p:cNvSpPr txBox="1"/>
            <p:nvPr/>
          </p:nvSpPr>
          <p:spPr>
            <a:xfrm>
              <a:off x="8030835" y="3674748"/>
              <a:ext cx="4846965" cy="1200329"/>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РНГП</a:t>
              </a:r>
            </a:p>
            <a:p>
              <a:pPr>
                <a:lnSpc>
                  <a:spcPct val="150000"/>
                </a:lnSpc>
              </a:pPr>
              <a:r>
                <a:rPr lang="ru-RU" sz="1200" dirty="0">
                  <a:latin typeface="Raleway" panose="020B0503030101060003" pitchFamily="34" charset="0"/>
                </a:rPr>
                <a:t>Внесение изменений в РНГП с целью установления стандартов для создания и эксплуатации одного общественного сада определенной площади на определенную территорию новой застройки</a:t>
              </a:r>
              <a:r>
                <a:rPr lang="ru-RU" sz="1200" dirty="0" smtClean="0">
                  <a:latin typeface="Raleway" panose="020B0503030101060003" pitchFamily="34" charset="0"/>
                </a:rPr>
                <a:t>.</a:t>
              </a:r>
              <a:endParaRPr lang="en-US" sz="1200" dirty="0" smtClean="0">
                <a:latin typeface="Raleway" panose="020B0503030101060003" pitchFamily="34" charset="0"/>
              </a:endParaRPr>
            </a:p>
          </p:txBody>
        </p:sp>
        <p:sp>
          <p:nvSpPr>
            <p:cNvPr id="30"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030212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95817" y="272562"/>
            <a:ext cx="3377183" cy="1061829"/>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ДРУГИЕ ПОЛИТИЧЕСКИЕ ИНСТРУМЕНТЫ</a:t>
            </a:r>
            <a:endParaRPr lang="en-US" sz="1400" b="1" spc="600" dirty="0" smtClean="0">
              <a:latin typeface="Raleway" panose="020B0503030101060003" pitchFamily="34" charset="0"/>
            </a:endParaRPr>
          </a:p>
        </p:txBody>
      </p:sp>
      <p:grpSp>
        <p:nvGrpSpPr>
          <p:cNvPr id="2" name="Group 1"/>
          <p:cNvGrpSpPr/>
          <p:nvPr/>
        </p:nvGrpSpPr>
        <p:grpSpPr>
          <a:xfrm>
            <a:off x="938097" y="996426"/>
            <a:ext cx="6148503" cy="1200329"/>
            <a:chOff x="6576897" y="3674748"/>
            <a:chExt cx="6148503" cy="1200329"/>
          </a:xfrm>
        </p:grpSpPr>
        <p:sp>
          <p:nvSpPr>
            <p:cNvPr id="10" name="TextBox 9"/>
            <p:cNvSpPr txBox="1"/>
            <p:nvPr/>
          </p:nvSpPr>
          <p:spPr>
            <a:xfrm>
              <a:off x="8030835" y="3674748"/>
              <a:ext cx="4694565" cy="1200329"/>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ПРОДОВОЛЬСТВЕННЫЕ СТРАТЕГИ </a:t>
              </a:r>
              <a:r>
                <a:rPr lang="ru-RU" sz="1200" dirty="0">
                  <a:latin typeface="Raleway" panose="020B0503030101060003" pitchFamily="34" charset="0"/>
                </a:rPr>
                <a:t>Разработка стратегических направлений по улучшению и планированию устойчивых местных продовольственных систем снабжения людей продуктами питания.</a:t>
              </a:r>
              <a:endParaRPr lang="en-US" sz="1200" dirty="0" smtClean="0">
                <a:latin typeface="Raleway" panose="020B0503030101060003" pitchFamily="34" charset="0"/>
              </a:endParaRPr>
            </a:p>
          </p:txBody>
        </p:sp>
        <p:sp>
          <p:nvSpPr>
            <p:cNvPr id="13" name="Donut 12"/>
            <p:cNvSpPr/>
            <p:nvPr/>
          </p:nvSpPr>
          <p:spPr>
            <a:xfrm>
              <a:off x="6576897" y="3787394"/>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8" y="272562"/>
            <a:ext cx="8365882"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
          <p:cNvGrpSpPr/>
          <p:nvPr/>
        </p:nvGrpSpPr>
        <p:grpSpPr>
          <a:xfrm>
            <a:off x="938097" y="2669473"/>
            <a:ext cx="6300903" cy="1477328"/>
            <a:chOff x="6576897" y="3536249"/>
            <a:chExt cx="6300903" cy="1477328"/>
          </a:xfrm>
        </p:grpSpPr>
        <p:sp>
          <p:nvSpPr>
            <p:cNvPr id="26" name="TextBox 25"/>
            <p:cNvSpPr txBox="1"/>
            <p:nvPr/>
          </p:nvSpPr>
          <p:spPr>
            <a:xfrm>
              <a:off x="8030835" y="3536249"/>
              <a:ext cx="4846965" cy="1477328"/>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СОЗДАНИЕ НЕОСВОЕННЫХ ПРОСТРАНСТВЕННЫХ РЕСУРСОВ </a:t>
              </a:r>
            </a:p>
            <a:p>
              <a:pPr>
                <a:lnSpc>
                  <a:spcPct val="150000"/>
                </a:lnSpc>
              </a:pPr>
              <a:r>
                <a:rPr lang="ru-RU" sz="1200" dirty="0">
                  <a:latin typeface="Raleway" panose="020B0503030101060003" pitchFamily="34" charset="0"/>
                </a:rPr>
                <a:t>Проведение муниципалитетом анализа с целью определения муниципальных участков, которые могут быть использованы для ведения </a:t>
              </a:r>
              <a:r>
                <a:rPr lang="ru-RU" sz="1200" dirty="0" smtClean="0">
                  <a:latin typeface="Raleway" panose="020B0503030101060003" pitchFamily="34" charset="0"/>
                </a:rPr>
                <a:t>городского сельского </a:t>
              </a:r>
              <a:r>
                <a:rPr lang="ru-RU" sz="1200" dirty="0">
                  <a:latin typeface="Raleway" panose="020B0503030101060003" pitchFamily="34" charset="0"/>
                </a:rPr>
                <a:t>хозяйства</a:t>
              </a:r>
              <a:endParaRPr lang="en-US" sz="1200" dirty="0" smtClean="0">
                <a:latin typeface="Raleway" panose="020B0503030101060003" pitchFamily="34" charset="0"/>
              </a:endParaRPr>
            </a:p>
          </p:txBody>
        </p:sp>
        <p:sp>
          <p:nvSpPr>
            <p:cNvPr id="27" name="Donut 12"/>
            <p:cNvSpPr/>
            <p:nvPr/>
          </p:nvSpPr>
          <p:spPr>
            <a:xfrm>
              <a:off x="6576897"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1"/>
          <p:cNvGrpSpPr/>
          <p:nvPr/>
        </p:nvGrpSpPr>
        <p:grpSpPr>
          <a:xfrm>
            <a:off x="938096" y="4660297"/>
            <a:ext cx="7710603" cy="975036"/>
            <a:chOff x="6576896" y="3787394"/>
            <a:chExt cx="7710603" cy="975036"/>
          </a:xfrm>
        </p:grpSpPr>
        <p:sp>
          <p:nvSpPr>
            <p:cNvPr id="29" name="TextBox 28"/>
            <p:cNvSpPr txBox="1"/>
            <p:nvPr/>
          </p:nvSpPr>
          <p:spPr>
            <a:xfrm>
              <a:off x="8030834" y="3813248"/>
              <a:ext cx="6256665" cy="923330"/>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ПРОГРАММЫ ГОСУДАРСТВЕННОЙ ПОДДЕРЖКИ</a:t>
              </a:r>
            </a:p>
            <a:p>
              <a:pPr>
                <a:lnSpc>
                  <a:spcPct val="150000"/>
                </a:lnSpc>
              </a:pPr>
              <a:r>
                <a:rPr lang="ru-RU" sz="1200" dirty="0" smtClean="0">
                  <a:latin typeface="Raleway" panose="020B0503030101060003" pitchFamily="34" charset="0"/>
                </a:rPr>
                <a:t>Создание </a:t>
              </a:r>
              <a:r>
                <a:rPr lang="ru-RU" sz="1200" dirty="0">
                  <a:latin typeface="Raleway" panose="020B0503030101060003" pitchFamily="34" charset="0"/>
                </a:rPr>
                <a:t>консультативного комитета для оказания помощи всем заинтересованным в организации элементов городского сельского хозяйства</a:t>
              </a:r>
              <a:endParaRPr lang="en-US" sz="1200" dirty="0" smtClean="0">
                <a:latin typeface="Raleway" panose="020B0503030101060003" pitchFamily="34" charset="0"/>
              </a:endParaRPr>
            </a:p>
          </p:txBody>
        </p:sp>
        <p:sp>
          <p:nvSpPr>
            <p:cNvPr id="30" name="Donut 12"/>
            <p:cNvSpPr/>
            <p:nvPr/>
          </p:nvSpPr>
          <p:spPr>
            <a:xfrm>
              <a:off x="6576896" y="3787394"/>
              <a:ext cx="975036" cy="975036"/>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06002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9" b="119"/>
          <a:stretch>
            <a:fillRect/>
          </a:stretch>
        </p:blipFill>
        <p:spPr/>
      </p:pic>
      <p:sp>
        <p:nvSpPr>
          <p:cNvPr id="5" name="Rectangle 4"/>
          <p:cNvSpPr/>
          <p:nvPr/>
        </p:nvSpPr>
        <p:spPr>
          <a:xfrm>
            <a:off x="-1" y="0"/>
            <a:ext cx="83680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42901" y="5139081"/>
            <a:ext cx="8025178" cy="707886"/>
          </a:xfrm>
          <a:prstGeom prst="rect">
            <a:avLst/>
          </a:prstGeom>
          <a:noFill/>
        </p:spPr>
        <p:txBody>
          <a:bodyPr wrap="square" rtlCol="0">
            <a:spAutoFit/>
          </a:bodyPr>
          <a:lstStyle/>
          <a:p>
            <a:r>
              <a:rPr lang="ru-RU" sz="4000" spc="2000" dirty="0" smtClean="0">
                <a:solidFill>
                  <a:schemeClr val="bg1"/>
                </a:solidFill>
                <a:latin typeface="Raleway" panose="020B0503030101060003" pitchFamily="34" charset="0"/>
              </a:rPr>
              <a:t>ИСПОЛЬЗОВАНИЕ</a:t>
            </a:r>
            <a:endParaRPr lang="en-US" sz="4000" spc="2000" dirty="0">
              <a:solidFill>
                <a:schemeClr val="bg1"/>
              </a:solidFill>
              <a:latin typeface="Raleway" panose="020B0503030101060003" pitchFamily="34" charset="0"/>
            </a:endParaRPr>
          </a:p>
        </p:txBody>
      </p:sp>
      <p:cxnSp>
        <p:nvCxnSpPr>
          <p:cNvPr id="7" name="Straight Connector 6"/>
          <p:cNvCxnSpPr/>
          <p:nvPr/>
        </p:nvCxnSpPr>
        <p:spPr>
          <a:xfrm>
            <a:off x="133350" y="5996354"/>
            <a:ext cx="78200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5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65" r="3465"/>
          <a:stretch>
            <a:fillRect/>
          </a:stretch>
        </p:blipFill>
        <p:spPr>
          <a:xfrm>
            <a:off x="5090359" y="0"/>
            <a:ext cx="7110412"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1138645"/>
          </a:xfrm>
          <a:prstGeom prst="rect">
            <a:avLst/>
          </a:prstGeom>
          <a:noFill/>
        </p:spPr>
        <p:txBody>
          <a:bodyPr wrap="square" rtlCol="0">
            <a:spAutoFit/>
          </a:bodyPr>
          <a:lstStyle/>
          <a:p>
            <a:pPr>
              <a:lnSpc>
                <a:spcPct val="150000"/>
              </a:lnSpc>
            </a:pPr>
            <a:r>
              <a:rPr lang="en-US" sz="2400" spc="600" dirty="0">
                <a:solidFill>
                  <a:schemeClr val="bg1"/>
                </a:solidFill>
                <a:latin typeface="Raleway" panose="020B0503030101060003" pitchFamily="34" charset="0"/>
              </a:rPr>
              <a:t>PUNGGOL </a:t>
            </a:r>
            <a:r>
              <a:rPr lang="en-US" sz="2400" spc="600" dirty="0" smtClean="0">
                <a:solidFill>
                  <a:schemeClr val="bg1"/>
                </a:solidFill>
                <a:latin typeface="Raleway" panose="020B0503030101060003" pitchFamily="34" charset="0"/>
              </a:rPr>
              <a:t>NEIGHBOURHOOD AND </a:t>
            </a:r>
            <a:r>
              <a:rPr lang="en-US" sz="2400" spc="600" dirty="0">
                <a:solidFill>
                  <a:schemeClr val="bg1"/>
                </a:solidFill>
                <a:latin typeface="Raleway" panose="020B0503030101060003" pitchFamily="34" charset="0"/>
              </a:rPr>
              <a:t>POLYCLINIC</a:t>
            </a:r>
          </a:p>
        </p:txBody>
      </p:sp>
      <p:sp>
        <p:nvSpPr>
          <p:cNvPr id="12" name="TextBox 11"/>
          <p:cNvSpPr txBox="1"/>
          <p:nvPr/>
        </p:nvSpPr>
        <p:spPr>
          <a:xfrm>
            <a:off x="102716" y="1336578"/>
            <a:ext cx="4305382" cy="1938992"/>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Тип городской фермы, где ее название отвечает основной функции всего объекта. Как правило, это полностью остекленное либо открытое здание, где его форма выбрана, прежде всего, исходя из соображений использования технологии выращивания продуктов питания. Включает только производственную функцию. Основными участниками таких ферм являются работники. В городской среде наиболее часто используются высотные теплицы вертикальных ферм из-за компактности проектируемого объема.</a:t>
            </a:r>
            <a:endParaRPr lang="en-US" sz="1000" dirty="0" smtClean="0">
              <a:latin typeface="Raleway" panose="020B0503030101060003" pitchFamily="34" charset="0"/>
            </a:endParaRPr>
          </a:p>
        </p:txBody>
      </p:sp>
      <p:sp>
        <p:nvSpPr>
          <p:cNvPr id="13" name="TextBox 12"/>
          <p:cNvSpPr txBox="1"/>
          <p:nvPr/>
        </p:nvSpPr>
        <p:spPr>
          <a:xfrm>
            <a:off x="102716" y="79160"/>
            <a:ext cx="5011173" cy="1061829"/>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САМОСТОЯТЕЛЬНЫЕ КОМПЛЕКСЫ (ВЕРТИКАЛЬНЫЕ ГОРОДСКИЕ ФЕРМЫ)</a:t>
            </a:r>
            <a:endParaRPr lang="en-US" sz="1400" b="1" spc="600" dirty="0" smtClean="0">
              <a:latin typeface="Raleway" panose="020B0503030101060003" pitchFamily="34" charset="0"/>
            </a:endParaRPr>
          </a:p>
        </p:txBody>
      </p:sp>
      <p:sp>
        <p:nvSpPr>
          <p:cNvPr id="14" name="TextBox 13"/>
          <p:cNvSpPr txBox="1"/>
          <p:nvPr/>
        </p:nvSpPr>
        <p:spPr>
          <a:xfrm>
            <a:off x="5248333" y="5706335"/>
            <a:ext cx="5405290" cy="378180"/>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Общественный </a:t>
            </a:r>
            <a:r>
              <a:rPr lang="ru-RU" sz="1400" spc="300" dirty="0" smtClean="0">
                <a:solidFill>
                  <a:schemeClr val="bg1"/>
                </a:solidFill>
                <a:latin typeface="Raleway" panose="020B0503030101060003" pitchFamily="34" charset="0"/>
              </a:rPr>
              <a:t>центр / Сингапур / 2018г.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2400657"/>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smtClean="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-Визуальное разнообразие и обновление городских территорий</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-Возможность выращивания продуктов питания в местах, где раньше было невозможно вести традиционную сельскохозяйственную </a:t>
            </a:r>
            <a:r>
              <a:rPr lang="ru-RU" sz="1000" spc="300" dirty="0" smtClean="0">
                <a:solidFill>
                  <a:schemeClr val="bg1"/>
                </a:solidFill>
                <a:latin typeface="Raleway" panose="020B0503030101060003" pitchFamily="34" charset="0"/>
              </a:rPr>
              <a:t>деятельность;</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-Экологически </a:t>
            </a:r>
            <a:r>
              <a:rPr lang="ru-RU" sz="1000" spc="300" dirty="0">
                <a:solidFill>
                  <a:schemeClr val="bg1"/>
                </a:solidFill>
                <a:latin typeface="Raleway" panose="020B0503030101060003" pitchFamily="34" charset="0"/>
              </a:rPr>
              <a:t>чистая производимая продукция;</a:t>
            </a: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3908984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2050920"/>
            <a:ext cx="3165232" cy="263149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Данный проект является победителем конкурса на строительство в парижском пригороде </a:t>
            </a:r>
            <a:r>
              <a:rPr lang="ru-RU" sz="1000" dirty="0" err="1">
                <a:latin typeface="Raleway" panose="020B0503030101060003" pitchFamily="34" charset="0"/>
              </a:rPr>
              <a:t>Роменвиль</a:t>
            </a:r>
            <a:r>
              <a:rPr lang="ru-RU" sz="1000" dirty="0">
                <a:latin typeface="Raleway" panose="020B0503030101060003" pitchFamily="34" charset="0"/>
              </a:rPr>
              <a:t>. Комплекс представляет собой теплицу площадью 1000 квадратных метров. На первом этаже здания расположены учебные помещения, где расположены мастерские и учебный сад, где проходит процесс обучения людей сельскому хозяйству. Вертикальная ферма представляет собой небольшой производственный цикл, выращивая продукции в том же месте, где ее могут приобрести местные жители.</a:t>
            </a:r>
            <a:endParaRPr lang="en-US" sz="1000" dirty="0" smtClean="0">
              <a:latin typeface="Raleway" panose="020B0503030101060003" pitchFamily="34" charset="0"/>
            </a:endParaRPr>
          </a:p>
        </p:txBody>
      </p:sp>
      <p:sp>
        <p:nvSpPr>
          <p:cNvPr id="10" name="TextBox 9"/>
          <p:cNvSpPr txBox="1"/>
          <p:nvPr/>
        </p:nvSpPr>
        <p:spPr>
          <a:xfrm>
            <a:off x="8510954" y="617618"/>
            <a:ext cx="3681046" cy="1061829"/>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ВЕРТИКАЛЬНАЯ </a:t>
            </a:r>
            <a:r>
              <a:rPr lang="ru-RU" sz="1400" b="1" spc="600" dirty="0" smtClean="0">
                <a:latin typeface="Raleway" panose="020B0503030101060003" pitchFamily="34" charset="0"/>
              </a:rPr>
              <a:t>ФЕРМА ILIMELGO</a:t>
            </a:r>
            <a:r>
              <a:rPr lang="en-US" sz="1400" b="1" spc="600" dirty="0" smtClean="0">
                <a:latin typeface="Raleway" panose="020B0503030101060003" pitchFamily="34" charset="0"/>
              </a:rPr>
              <a:t>/</a:t>
            </a:r>
            <a:r>
              <a:rPr lang="ru-RU" sz="1400" b="1" spc="600" dirty="0" smtClean="0">
                <a:latin typeface="Raleway" panose="020B0503030101060003" pitchFamily="34" charset="0"/>
              </a:rPr>
              <a:t>РОМЕНВИЛЬ, ФРАНЦИЯ/2018 ГОД</a:t>
            </a:r>
            <a:endParaRPr lang="en-US" sz="1400" b="1" spc="600" dirty="0" smtClean="0">
              <a:latin typeface="Raleway" panose="020B0503030101060003" pitchFamily="34" charset="0"/>
            </a:endParaRPr>
          </a:p>
        </p:txBody>
      </p:sp>
      <p:pic>
        <p:nvPicPr>
          <p:cNvPr id="5" name="Рисунок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493" r="16493"/>
          <a:stretch>
            <a:fillRect/>
          </a:stretch>
        </p:blipFill>
        <p:spPr/>
      </p:pic>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6779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37" r="11737"/>
          <a:stretch>
            <a:fillRect/>
          </a:stretch>
        </p:blipFill>
        <p:spPr/>
      </p:pic>
      <p:sp>
        <p:nvSpPr>
          <p:cNvPr id="9" name="TextBox 8"/>
          <p:cNvSpPr txBox="1"/>
          <p:nvPr/>
        </p:nvSpPr>
        <p:spPr>
          <a:xfrm>
            <a:off x="8510954" y="2050920"/>
            <a:ext cx="3165232"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Техническая оснащенность предприятия дает возможность производить не менее 30 000 центнеров свежих овощей, салатов и зеленных культур в год.</a:t>
            </a:r>
          </a:p>
          <a:p>
            <a:pPr algn="just">
              <a:lnSpc>
                <a:spcPct val="150000"/>
              </a:lnSpc>
            </a:pPr>
            <a:r>
              <a:rPr lang="ru-RU" sz="1000" dirty="0">
                <a:latin typeface="Raleway" panose="020B0503030101060003" pitchFamily="34" charset="0"/>
              </a:rPr>
              <a:t>Комбинат расположен в центре города. Это позволяет доставлять свежую овощную продукцию на прилавки мелкими партиями в любое время.</a:t>
            </a:r>
          </a:p>
        </p:txBody>
      </p:sp>
      <p:sp>
        <p:nvSpPr>
          <p:cNvPr id="10" name="TextBox 9"/>
          <p:cNvSpPr txBox="1"/>
          <p:nvPr/>
        </p:nvSpPr>
        <p:spPr>
          <a:xfrm>
            <a:off x="8510954" y="294452"/>
            <a:ext cx="3681046" cy="1384995"/>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МИНСКИЙ </a:t>
            </a:r>
            <a:r>
              <a:rPr lang="ru-RU" sz="1400" b="1" spc="600" dirty="0" smtClean="0">
                <a:latin typeface="Raleway" panose="020B0503030101060003" pitchFamily="34" charset="0"/>
              </a:rPr>
              <a:t>ПАРНИКОВО-ТЕПЛИЧНЫЙ</a:t>
            </a:r>
            <a:r>
              <a:rPr lang="en-US" sz="1400" b="1" spc="600" dirty="0">
                <a:latin typeface="Raleway" panose="020B0503030101060003" pitchFamily="34" charset="0"/>
              </a:rPr>
              <a:t> </a:t>
            </a:r>
            <a:r>
              <a:rPr lang="ru-RU" sz="1400" b="1" spc="600" dirty="0" smtClean="0">
                <a:latin typeface="Raleway" panose="020B0503030101060003" pitchFamily="34" charset="0"/>
              </a:rPr>
              <a:t>КОМБИНАТ</a:t>
            </a:r>
            <a:r>
              <a:rPr lang="en-US" sz="1400" b="1" spc="600" dirty="0" smtClean="0">
                <a:latin typeface="Raleway" panose="020B0503030101060003" pitchFamily="34" charset="0"/>
              </a:rPr>
              <a:t>/</a:t>
            </a:r>
            <a:r>
              <a:rPr lang="ru-RU" sz="1400" b="1" spc="600" dirty="0" smtClean="0">
                <a:latin typeface="Raleway" panose="020B0503030101060003" pitchFamily="34" charset="0"/>
              </a:rPr>
              <a:t>МИНСК, БЕЛАРУСЬ</a:t>
            </a:r>
            <a:endParaRPr lang="en-US" sz="1400" b="1" spc="600" dirty="0" smtClean="0">
              <a:latin typeface="Raleway" panose="020B0503030101060003" pitchFamily="34" charset="0"/>
            </a:endParaRPr>
          </a:p>
        </p:txBody>
      </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558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9080" r="9080"/>
          <a:stretch>
            <a:fillRect/>
          </a:stretch>
        </p:blipFill>
        <p:spPr>
          <a:xfrm>
            <a:off x="5091113" y="0"/>
            <a:ext cx="7100887"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584647"/>
          </a:xfrm>
          <a:prstGeom prst="rect">
            <a:avLst/>
          </a:prstGeom>
          <a:noFill/>
        </p:spPr>
        <p:txBody>
          <a:bodyPr wrap="square" rtlCol="0">
            <a:spAutoFit/>
          </a:bodyPr>
          <a:lstStyle/>
          <a:p>
            <a:pPr>
              <a:lnSpc>
                <a:spcPct val="150000"/>
              </a:lnSpc>
            </a:pPr>
            <a:r>
              <a:rPr lang="en-US" sz="2400" spc="600" dirty="0">
                <a:solidFill>
                  <a:schemeClr val="bg1"/>
                </a:solidFill>
                <a:latin typeface="Raleway" panose="020B0503030101060003" pitchFamily="34" charset="0"/>
              </a:rPr>
              <a:t>KUEHN MALVEZZI</a:t>
            </a:r>
          </a:p>
        </p:txBody>
      </p:sp>
      <p:sp>
        <p:nvSpPr>
          <p:cNvPr id="12" name="TextBox 11"/>
          <p:cNvSpPr txBox="1"/>
          <p:nvPr/>
        </p:nvSpPr>
        <p:spPr>
          <a:xfrm>
            <a:off x="102715" y="1336578"/>
            <a:ext cx="4452031" cy="1708160"/>
          </a:xfrm>
          <a:prstGeom prst="rect">
            <a:avLst/>
          </a:prstGeom>
          <a:noFill/>
        </p:spPr>
        <p:txBody>
          <a:bodyPr wrap="square" rtlCol="0">
            <a:spAutoFit/>
          </a:bodyPr>
          <a:lstStyle/>
          <a:p>
            <a:pPr>
              <a:lnSpc>
                <a:spcPct val="150000"/>
              </a:lnSpc>
            </a:pPr>
            <a:r>
              <a:rPr lang="ru-RU" sz="1000" dirty="0">
                <a:latin typeface="Raleway" panose="020B0503030101060003" pitchFamily="34" charset="0"/>
              </a:rPr>
              <a:t>Одна из наиболее популярных моделей городской фермы. Здесь зеленые пространства занимают площадь самих зданий</a:t>
            </a:r>
            <a:r>
              <a:rPr lang="ru-RU" sz="1000" dirty="0" smtClean="0">
                <a:latin typeface="Raleway" panose="020B0503030101060003" pitchFamily="34" charset="0"/>
              </a:rPr>
              <a:t>.</a:t>
            </a:r>
          </a:p>
          <a:p>
            <a:pPr algn="just">
              <a:lnSpc>
                <a:spcPct val="150000"/>
              </a:lnSpc>
            </a:pPr>
            <a:endParaRPr lang="ru-RU" sz="1000"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 Размещение </a:t>
            </a:r>
            <a:r>
              <a:rPr lang="ru-RU" sz="1000" dirty="0">
                <a:latin typeface="Raleway" panose="020B0503030101060003" pitchFamily="34" charset="0"/>
              </a:rPr>
              <a:t>зеленых пространств </a:t>
            </a:r>
            <a:r>
              <a:rPr lang="ru-RU" sz="1000" dirty="0" smtClean="0">
                <a:latin typeface="Raleway" panose="020B0503030101060003" pitchFamily="34" charset="0"/>
              </a:rPr>
              <a:t>на </a:t>
            </a:r>
            <a:r>
              <a:rPr lang="ru-RU" sz="1000" dirty="0">
                <a:latin typeface="Raleway" panose="020B0503030101060003" pitchFamily="34" charset="0"/>
              </a:rPr>
              <a:t>открытом воздухе. </a:t>
            </a:r>
            <a:endParaRPr lang="ru-RU" sz="1000" dirty="0" smtClean="0">
              <a:latin typeface="Raleway" panose="020B0503030101060003" pitchFamily="34" charset="0"/>
            </a:endParaRPr>
          </a:p>
          <a:p>
            <a:pPr algn="just">
              <a:lnSpc>
                <a:spcPct val="150000"/>
              </a:lnSpc>
            </a:pPr>
            <a:endParaRPr lang="ru-RU" sz="1000" dirty="0">
              <a:latin typeface="Raleway" panose="020B0503030101060003" pitchFamily="34" charset="0"/>
            </a:endParaRPr>
          </a:p>
          <a:p>
            <a:pPr>
              <a:lnSpc>
                <a:spcPct val="150000"/>
              </a:lnSpc>
            </a:pPr>
            <a:r>
              <a:rPr lang="ru-RU" sz="1000" dirty="0" smtClean="0">
                <a:latin typeface="Raleway" panose="020B0503030101060003" pitchFamily="34" charset="0"/>
              </a:rPr>
              <a:t>– Размещение </a:t>
            </a:r>
            <a:r>
              <a:rPr lang="ru-RU" sz="1000" dirty="0">
                <a:latin typeface="Raleway" panose="020B0503030101060003" pitchFamily="34" charset="0"/>
              </a:rPr>
              <a:t>растений в закрытых от внешних погодных условий теплицах.</a:t>
            </a:r>
          </a:p>
          <a:p>
            <a:pPr algn="just">
              <a:lnSpc>
                <a:spcPct val="150000"/>
              </a:lnSpc>
            </a:pPr>
            <a:endParaRPr lang="en-US" sz="1000" dirty="0" smtClean="0">
              <a:latin typeface="Raleway" panose="020B0503030101060003" pitchFamily="34" charset="0"/>
            </a:endParaRPr>
          </a:p>
        </p:txBody>
      </p:sp>
      <p:sp>
        <p:nvSpPr>
          <p:cNvPr id="13" name="TextBox 12"/>
          <p:cNvSpPr txBox="1"/>
          <p:nvPr/>
        </p:nvSpPr>
        <p:spPr>
          <a:xfrm>
            <a:off x="102716" y="402325"/>
            <a:ext cx="4659065" cy="738664"/>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ГОРОДСКИЕ ФЕРМЫ НА КРЫШАХ ЗДАНИЙ</a:t>
            </a:r>
            <a:endParaRPr lang="en-US" sz="1400" b="1" spc="600" dirty="0" smtClean="0">
              <a:latin typeface="Raleway" panose="020B0503030101060003" pitchFamily="34" charset="0"/>
            </a:endParaRPr>
          </a:p>
        </p:txBody>
      </p:sp>
      <p:sp>
        <p:nvSpPr>
          <p:cNvPr id="14" name="TextBox 13"/>
          <p:cNvSpPr txBox="1"/>
          <p:nvPr/>
        </p:nvSpPr>
        <p:spPr>
          <a:xfrm>
            <a:off x="5248333" y="5181076"/>
            <a:ext cx="5405290" cy="738664"/>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Административное здание с теплицей на </a:t>
            </a:r>
            <a:r>
              <a:rPr lang="ru-RU" sz="1400" spc="300" dirty="0" smtClean="0">
                <a:solidFill>
                  <a:schemeClr val="bg1"/>
                </a:solidFill>
                <a:latin typeface="Raleway" panose="020B0503030101060003" pitchFamily="34" charset="0"/>
              </a:rPr>
              <a:t>крыше</a:t>
            </a:r>
            <a:r>
              <a:rPr lang="en-US" sz="1400" spc="300" dirty="0" smtClean="0">
                <a:solidFill>
                  <a:schemeClr val="bg1"/>
                </a:solidFill>
                <a:latin typeface="Raleway" panose="020B0503030101060003" pitchFamily="34" charset="0"/>
              </a:rPr>
              <a:t> </a:t>
            </a:r>
            <a:r>
              <a:rPr lang="ru-RU" sz="1400" spc="300" dirty="0">
                <a:solidFill>
                  <a:schemeClr val="bg1"/>
                </a:solidFill>
                <a:latin typeface="Raleway" panose="020B0503030101060003" pitchFamily="34" charset="0"/>
              </a:rPr>
              <a:t>/ </a:t>
            </a:r>
            <a:r>
              <a:rPr lang="ru-RU" sz="1400" spc="300" dirty="0" err="1">
                <a:solidFill>
                  <a:schemeClr val="bg1"/>
                </a:solidFill>
                <a:latin typeface="Raleway" panose="020B0503030101060003" pitchFamily="34" charset="0"/>
              </a:rPr>
              <a:t>Оберхаузен</a:t>
            </a:r>
            <a:r>
              <a:rPr lang="ru-RU" sz="1400" spc="300" dirty="0">
                <a:solidFill>
                  <a:schemeClr val="bg1"/>
                </a:solidFill>
                <a:latin typeface="Raleway" panose="020B0503030101060003" pitchFamily="34" charset="0"/>
              </a:rPr>
              <a:t>, Германия </a:t>
            </a:r>
            <a:r>
              <a:rPr lang="ru-RU" sz="1400" spc="300" dirty="0" smtClean="0">
                <a:solidFill>
                  <a:schemeClr val="bg1"/>
                </a:solidFill>
                <a:latin typeface="Raleway" panose="020B0503030101060003" pitchFamily="34" charset="0"/>
              </a:rPr>
              <a:t>/ 201</a:t>
            </a:r>
            <a:r>
              <a:rPr lang="en-US" sz="1400" spc="300" dirty="0" smtClean="0">
                <a:solidFill>
                  <a:schemeClr val="bg1"/>
                </a:solidFill>
                <a:latin typeface="Raleway" panose="020B0503030101060003" pitchFamily="34" charset="0"/>
              </a:rPr>
              <a:t>6</a:t>
            </a:r>
            <a:r>
              <a:rPr lang="ru-RU" sz="1400" spc="300" dirty="0" smtClean="0">
                <a:solidFill>
                  <a:schemeClr val="bg1"/>
                </a:solidFill>
                <a:latin typeface="Raleway" panose="020B0503030101060003" pitchFamily="34" charset="0"/>
              </a:rPr>
              <a:t>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2246769"/>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-Создание более привлекательного вида существующих зданий</a:t>
            </a:r>
            <a:r>
              <a:rPr lang="en-US" sz="1000" spc="300" dirty="0" smtClean="0">
                <a:solidFill>
                  <a:schemeClr val="bg1"/>
                </a:solidFill>
                <a:latin typeface="Raleway" panose="020B0503030101060003" pitchFamily="34" charset="0"/>
              </a:rPr>
              <a:t>;</a:t>
            </a:r>
            <a:endParaRPr lang="ru-RU" sz="1000" spc="300" dirty="0" smtClean="0">
              <a:solidFill>
                <a:schemeClr val="bg1"/>
              </a:solidFill>
              <a:latin typeface="Raleway" panose="020B0503030101060003" pitchFamily="34" charset="0"/>
            </a:endParaRPr>
          </a:p>
          <a:p>
            <a:endParaRPr lang="ru-RU" sz="1000" spc="300" dirty="0" smtClean="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smtClean="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-Визуальное разнообразие и обновление городских территорий</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p>
          <a:p>
            <a:endParaRPr lang="ru-RU"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a:t>
            </a:r>
            <a:r>
              <a:rPr lang="ru-RU" sz="1000" spc="300" dirty="0" smtClean="0">
                <a:solidFill>
                  <a:schemeClr val="bg1"/>
                </a:solidFill>
                <a:latin typeface="Raleway" panose="020B0503030101060003" pitchFamily="34" charset="0"/>
              </a:rPr>
              <a:t>Увеличение стоимости </a:t>
            </a:r>
            <a:r>
              <a:rPr lang="ru-RU" sz="1000" spc="300" dirty="0">
                <a:solidFill>
                  <a:schemeClr val="bg1"/>
                </a:solidFill>
                <a:latin typeface="Raleway" panose="020B0503030101060003" pitchFamily="34" charset="0"/>
              </a:rPr>
              <a:t>собственности, за счет ценного актива здания;</a:t>
            </a: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169620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13" r="11713"/>
          <a:stretch>
            <a:fillRect/>
          </a:stretch>
        </p:blipFill>
        <p:spPr/>
      </p:pic>
      <p:sp>
        <p:nvSpPr>
          <p:cNvPr id="9" name="TextBox 8"/>
          <p:cNvSpPr txBox="1"/>
          <p:nvPr/>
        </p:nvSpPr>
        <p:spPr>
          <a:xfrm>
            <a:off x="8510954" y="2050920"/>
            <a:ext cx="3165232" cy="1938992"/>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Городская ферма BIGH построена на крыше рыночного зала </a:t>
            </a:r>
            <a:r>
              <a:rPr lang="ru-RU" sz="1000" dirty="0" smtClean="0">
                <a:latin typeface="Raleway" panose="020B0503030101060003" pitchFamily="34" charset="0"/>
              </a:rPr>
              <a:t>в </a:t>
            </a:r>
            <a:r>
              <a:rPr lang="ru-RU" sz="1000" dirty="0">
                <a:latin typeface="Raleway" panose="020B0503030101060003" pitchFamily="34" charset="0"/>
              </a:rPr>
              <a:t>самом центре зоны приоритетного развития Брюссельского канала . Теплица на крыше производит овощи и зелень в трех садовых зонах общей площадью 2000 </a:t>
            </a:r>
            <a:r>
              <a:rPr lang="ru-RU" sz="1000" dirty="0" smtClean="0">
                <a:latin typeface="Raleway" panose="020B0503030101060003" pitchFamily="34" charset="0"/>
              </a:rPr>
              <a:t>м2. </a:t>
            </a:r>
            <a:r>
              <a:rPr lang="ru-RU" sz="1000" dirty="0">
                <a:latin typeface="Raleway" panose="020B0503030101060003" pitchFamily="34" charset="0"/>
              </a:rPr>
              <a:t>Химикатов или пестицидов при </a:t>
            </a:r>
            <a:r>
              <a:rPr lang="ru-RU" sz="1000" dirty="0" smtClean="0">
                <a:latin typeface="Raleway" panose="020B0503030101060003" pitchFamily="34" charset="0"/>
              </a:rPr>
              <a:t>этом не используется</a:t>
            </a:r>
            <a:r>
              <a:rPr lang="ru-RU" sz="1000" dirty="0">
                <a:latin typeface="Raleway" panose="020B0503030101060003" pitchFamily="34" charset="0"/>
              </a:rPr>
              <a:t>. BIGH фокусируется на небольших объемах, распространяемых на местном </a:t>
            </a:r>
            <a:r>
              <a:rPr lang="ru-RU" sz="1000" dirty="0" smtClean="0">
                <a:latin typeface="Raleway" panose="020B0503030101060003" pitchFamily="34" charset="0"/>
              </a:rPr>
              <a:t>уровне.</a:t>
            </a:r>
            <a:endParaRPr lang="en-US" sz="1000" dirty="0" smtClean="0">
              <a:latin typeface="Raleway" panose="020B0503030101060003" pitchFamily="34" charset="0"/>
            </a:endParaRPr>
          </a:p>
        </p:txBody>
      </p:sp>
      <p:sp>
        <p:nvSpPr>
          <p:cNvPr id="10" name="TextBox 9"/>
          <p:cNvSpPr txBox="1"/>
          <p:nvPr/>
        </p:nvSpPr>
        <p:spPr>
          <a:xfrm>
            <a:off x="8510954" y="617618"/>
            <a:ext cx="3681046" cy="1061829"/>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ТЕПЛИЧНОЕ ХОЗЯЙСТВО </a:t>
            </a:r>
            <a:r>
              <a:rPr lang="en-US" sz="1400" b="1" spc="600" dirty="0" smtClean="0">
                <a:latin typeface="Raleway" panose="020B0503030101060003" pitchFamily="34" charset="0"/>
              </a:rPr>
              <a:t>BIGH FARMS/</a:t>
            </a:r>
            <a:r>
              <a:rPr lang="ru-RU" sz="1400" b="1" spc="600" dirty="0" smtClean="0">
                <a:latin typeface="Raleway" panose="020B0503030101060003" pitchFamily="34" charset="0"/>
              </a:rPr>
              <a:t>БЕЛЬГИЯ, БРЮССЕЛЬ/2017 ГОД</a:t>
            </a:r>
            <a:endParaRPr lang="en-US" sz="1400" b="1" spc="600" dirty="0" smtClean="0">
              <a:latin typeface="Raleway" panose="020B0503030101060003" pitchFamily="34" charset="0"/>
            </a:endParaRPr>
          </a:p>
        </p:txBody>
      </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140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486" r="15486"/>
          <a:stretch>
            <a:fillRect/>
          </a:stretch>
        </p:blipFill>
        <p:spPr>
          <a:xfrm>
            <a:off x="5091113" y="0"/>
            <a:ext cx="7100887"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584647"/>
          </a:xfrm>
          <a:prstGeom prst="rect">
            <a:avLst/>
          </a:prstGeom>
          <a:noFill/>
        </p:spPr>
        <p:txBody>
          <a:bodyPr wrap="square" rtlCol="0">
            <a:spAutoFit/>
          </a:bodyPr>
          <a:lstStyle/>
          <a:p>
            <a:pPr>
              <a:lnSpc>
                <a:spcPct val="150000"/>
              </a:lnSpc>
            </a:pPr>
            <a:r>
              <a:rPr lang="en-US" sz="2400" spc="600" dirty="0" smtClean="0">
                <a:solidFill>
                  <a:schemeClr val="bg1"/>
                </a:solidFill>
                <a:latin typeface="Raleway" panose="020B0503030101060003" pitchFamily="34" charset="0"/>
              </a:rPr>
              <a:t>GREEN HOUSE</a:t>
            </a:r>
            <a:endParaRPr lang="en-US" sz="2400" spc="600" dirty="0">
              <a:solidFill>
                <a:schemeClr val="bg1"/>
              </a:solidFill>
              <a:latin typeface="Raleway" panose="020B0503030101060003" pitchFamily="34" charset="0"/>
            </a:endParaRPr>
          </a:p>
        </p:txBody>
      </p:sp>
      <p:sp>
        <p:nvSpPr>
          <p:cNvPr id="12" name="TextBox 11"/>
          <p:cNvSpPr txBox="1"/>
          <p:nvPr/>
        </p:nvSpPr>
        <p:spPr>
          <a:xfrm>
            <a:off x="102716" y="1215227"/>
            <a:ext cx="4305382" cy="260577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Здание, где четко выделены две и более функции объекта, одной из которых является Городская ферма. Можно выделить три типа взаимодействий этих функция:</a:t>
            </a:r>
          </a:p>
          <a:p>
            <a:pPr algn="just">
              <a:lnSpc>
                <a:spcPct val="150000"/>
              </a:lnSpc>
            </a:pPr>
            <a:r>
              <a:rPr lang="ru-RU" sz="1000" dirty="0">
                <a:latin typeface="Raleway" panose="020B0503030101060003" pitchFamily="34" charset="0"/>
              </a:rPr>
              <a:t>– Равноправные функционально независимы друг от друга </a:t>
            </a:r>
            <a:r>
              <a:rPr lang="ru-RU" sz="1000" dirty="0" smtClean="0">
                <a:latin typeface="Raleway" panose="020B0503030101060003" pitchFamily="34" charset="0"/>
              </a:rPr>
              <a:t>объекты</a:t>
            </a:r>
            <a:r>
              <a:rPr lang="en-US" sz="1000" dirty="0" smtClean="0">
                <a:latin typeface="Raleway" panose="020B0503030101060003" pitchFamily="34" charset="0"/>
              </a:rPr>
              <a:t>;</a:t>
            </a:r>
            <a:endParaRPr lang="ru-RU" sz="1000" dirty="0">
              <a:latin typeface="Raleway" panose="020B0503030101060003" pitchFamily="34" charset="0"/>
            </a:endParaRPr>
          </a:p>
          <a:p>
            <a:pPr algn="just">
              <a:lnSpc>
                <a:spcPct val="150000"/>
              </a:lnSpc>
            </a:pPr>
            <a:r>
              <a:rPr lang="ru-RU" sz="1000" dirty="0">
                <a:latin typeface="Raleway" panose="020B0503030101060003" pitchFamily="34" charset="0"/>
              </a:rPr>
              <a:t>– Только визуальное восприятие. Здесь ферма является частью</a:t>
            </a:r>
          </a:p>
          <a:p>
            <a:pPr algn="just">
              <a:lnSpc>
                <a:spcPct val="150000"/>
              </a:lnSpc>
            </a:pPr>
            <a:r>
              <a:rPr lang="ru-RU" sz="1000" dirty="0">
                <a:latin typeface="Raleway" panose="020B0503030101060003" pitchFamily="34" charset="0"/>
              </a:rPr>
              <a:t>эмоционального </a:t>
            </a:r>
            <a:r>
              <a:rPr lang="ru-RU" sz="1000" dirty="0" smtClean="0">
                <a:latin typeface="Raleway" panose="020B0503030101060003" pitchFamily="34" charset="0"/>
              </a:rPr>
              <a:t>сценария</a:t>
            </a:r>
            <a:r>
              <a:rPr lang="en-US" sz="1000" dirty="0" smtClean="0">
                <a:latin typeface="Raleway" panose="020B0503030101060003" pitchFamily="34" charset="0"/>
              </a:rPr>
              <a:t>;</a:t>
            </a:r>
            <a:endParaRPr lang="ru-RU" sz="1000" dirty="0">
              <a:latin typeface="Raleway" panose="020B0503030101060003" pitchFamily="34" charset="0"/>
            </a:endParaRPr>
          </a:p>
          <a:p>
            <a:pPr algn="just">
              <a:lnSpc>
                <a:spcPct val="150000"/>
              </a:lnSpc>
            </a:pPr>
            <a:r>
              <a:rPr lang="ru-RU" sz="1000" dirty="0">
                <a:latin typeface="Raleway" panose="020B0503030101060003" pitchFamily="34" charset="0"/>
              </a:rPr>
              <a:t>– Ферма является частью функционирования другой функции. Например, сочетаний функций кафе и фермы: выращивание продуктов на месте и их приготовление вызывают эмоциональный эффект для посетителей. Здесь это взаимодействие может определять концепцию объекта.</a:t>
            </a:r>
          </a:p>
          <a:p>
            <a:pPr algn="just">
              <a:lnSpc>
                <a:spcPct val="150000"/>
              </a:lnSpc>
            </a:pPr>
            <a:endParaRPr lang="en-US" sz="1000" dirty="0" smtClean="0">
              <a:latin typeface="Raleway" panose="020B0503030101060003" pitchFamily="34" charset="0"/>
            </a:endParaRPr>
          </a:p>
        </p:txBody>
      </p:sp>
      <p:sp>
        <p:nvSpPr>
          <p:cNvPr id="13" name="TextBox 12"/>
          <p:cNvSpPr txBox="1"/>
          <p:nvPr/>
        </p:nvSpPr>
        <p:spPr>
          <a:xfrm>
            <a:off x="102717" y="79160"/>
            <a:ext cx="4987642" cy="1061829"/>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СОВМЕЩЕНИЕ ГОРОДСКОЙ ФЕРМЫ И ДРУГОЙ ФУНКЦИИ В ПРЕДЕЛАХ ОДНОГО ЗДАНИЯ</a:t>
            </a:r>
            <a:endParaRPr lang="en-US" sz="1400" b="1" spc="600" dirty="0" smtClean="0">
              <a:latin typeface="Raleway" panose="020B0503030101060003" pitchFamily="34" charset="0"/>
            </a:endParaRPr>
          </a:p>
        </p:txBody>
      </p:sp>
      <p:sp>
        <p:nvSpPr>
          <p:cNvPr id="14" name="TextBox 13"/>
          <p:cNvSpPr txBox="1"/>
          <p:nvPr/>
        </p:nvSpPr>
        <p:spPr>
          <a:xfrm>
            <a:off x="5248333" y="5324000"/>
            <a:ext cx="5405290" cy="415498"/>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Утрехт, </a:t>
            </a:r>
            <a:r>
              <a:rPr lang="ru-RU" sz="1400" spc="300" dirty="0" smtClean="0">
                <a:solidFill>
                  <a:schemeClr val="bg1"/>
                </a:solidFill>
                <a:latin typeface="Raleway" panose="020B0503030101060003" pitchFamily="34" charset="0"/>
              </a:rPr>
              <a:t>Нидерланды</a:t>
            </a:r>
            <a:r>
              <a:rPr lang="en-US" sz="1400" spc="300" dirty="0" smtClean="0">
                <a:solidFill>
                  <a:schemeClr val="bg1"/>
                </a:solidFill>
                <a:latin typeface="Raleway" panose="020B0503030101060003" pitchFamily="34" charset="0"/>
              </a:rPr>
              <a:t> </a:t>
            </a:r>
            <a:r>
              <a:rPr lang="ru-RU" sz="1400" spc="300" dirty="0" smtClean="0">
                <a:solidFill>
                  <a:schemeClr val="bg1"/>
                </a:solidFill>
                <a:latin typeface="Raleway" panose="020B0503030101060003" pitchFamily="34" charset="0"/>
              </a:rPr>
              <a:t>/ 2018г.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1938992"/>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endParaRPr lang="en-US" sz="1000" spc="300" dirty="0" smtClean="0">
              <a:solidFill>
                <a:schemeClr val="bg1"/>
              </a:solidFill>
              <a:latin typeface="Raleway" panose="020B0503030101060003" pitchFamily="34" charset="0"/>
            </a:endParaRPr>
          </a:p>
          <a:p>
            <a:endParaRPr lang="en-US"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-Увеличение стоимости собственности, за счет ценного актива здания</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-Экологически </a:t>
            </a:r>
            <a:r>
              <a:rPr lang="ru-RU" sz="1000" spc="300" dirty="0">
                <a:solidFill>
                  <a:schemeClr val="bg1"/>
                </a:solidFill>
                <a:latin typeface="Raleway" panose="020B0503030101060003" pitchFamily="34" charset="0"/>
              </a:rPr>
              <a:t>чистая производимая продукция</a:t>
            </a:r>
            <a:r>
              <a:rPr lang="ru-RU" sz="1000" spc="300" dirty="0" smtClean="0">
                <a:solidFill>
                  <a:schemeClr val="bg1"/>
                </a:solidFill>
                <a:latin typeface="Raleway" panose="020B0503030101060003" pitchFamily="34" charset="0"/>
              </a:rPr>
              <a:t>;</a:t>
            </a:r>
            <a:endParaRPr lang="en-US" sz="1000" spc="300" dirty="0" smtClean="0">
              <a:solidFill>
                <a:schemeClr val="bg1"/>
              </a:solidFill>
              <a:latin typeface="Raleway" panose="020B0503030101060003" pitchFamily="34" charset="0"/>
            </a:endParaRPr>
          </a:p>
          <a:p>
            <a:endParaRPr lang="en-US" sz="1000" spc="300" dirty="0">
              <a:solidFill>
                <a:schemeClr val="bg1"/>
              </a:solidFill>
              <a:latin typeface="Raleway" panose="020B0503030101060003" pitchFamily="34" charset="0"/>
            </a:endParaRPr>
          </a:p>
          <a:p>
            <a:endParaRPr lang="ru-RU" sz="1000" spc="300" dirty="0">
              <a:solidFill>
                <a:schemeClr val="bg1"/>
              </a:solidFill>
              <a:latin typeface="Raleway" panose="020B0503030101060003" pitchFamily="34" charset="0"/>
            </a:endParaRP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3785486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1455697"/>
            <a:ext cx="3165232"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Озелененное пространство городских объектов, созданное с целью производства продуктов питания. Она может представлять собой совокупность помещений, спроектированных в едином объеме или небольшом комплексе на территории города или является частью иных моно- или многофункциональных зданий</a:t>
            </a:r>
            <a:r>
              <a:rPr lang="ru-RU" sz="1000" dirty="0" smtClean="0">
                <a:latin typeface="Raleway" panose="020B0503030101060003" pitchFamily="34" charset="0"/>
              </a:rPr>
              <a:t>.</a:t>
            </a:r>
            <a:endParaRPr lang="ru-RU" sz="1000" dirty="0">
              <a:latin typeface="Raleway" panose="020B0503030101060003" pitchFamily="34" charset="0"/>
            </a:endParaRPr>
          </a:p>
        </p:txBody>
      </p:sp>
      <p:sp>
        <p:nvSpPr>
          <p:cNvPr id="10" name="TextBox 9"/>
          <p:cNvSpPr txBox="1"/>
          <p:nvPr/>
        </p:nvSpPr>
        <p:spPr>
          <a:xfrm>
            <a:off x="8510954" y="1077517"/>
            <a:ext cx="3165232" cy="378180"/>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ГОРОДСКАЯ </a:t>
            </a:r>
            <a:r>
              <a:rPr lang="ru-RU" sz="1400" b="1" spc="600" dirty="0" smtClean="0">
                <a:latin typeface="Raleway" panose="020B0503030101060003" pitchFamily="34" charset="0"/>
              </a:rPr>
              <a:t>ФЕРМА</a:t>
            </a:r>
            <a:endParaRPr lang="ru-RU" sz="1400" b="1" spc="600" dirty="0">
              <a:latin typeface="Raleway" panose="020B0503030101060003" pitchFamily="34" charset="0"/>
            </a:endParaRPr>
          </a:p>
        </p:txBody>
      </p:sp>
      <p:pic>
        <p:nvPicPr>
          <p:cNvPr id="5" name="Рисунок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4607" r="4607"/>
          <a:stretch>
            <a:fillRect/>
          </a:stretch>
        </p:blipFill>
        <p:spPr/>
      </p:pic>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910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2500" b="12500"/>
          <a:stretch>
            <a:fillRect/>
          </a:stretch>
        </p:blipFill>
        <p:spPr/>
      </p:pic>
      <p:sp>
        <p:nvSpPr>
          <p:cNvPr id="6" name="Rectangle 5"/>
          <p:cNvSpPr/>
          <p:nvPr/>
        </p:nvSpPr>
        <p:spPr>
          <a:xfrm>
            <a:off x="0" y="0"/>
            <a:ext cx="12192000" cy="488899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440723" y="3517392"/>
            <a:ext cx="5310553" cy="836916"/>
            <a:chOff x="3440723" y="3517392"/>
            <a:chExt cx="5310553" cy="836916"/>
          </a:xfrm>
        </p:grpSpPr>
        <p:sp>
          <p:nvSpPr>
            <p:cNvPr id="7" name="TextBox 6"/>
            <p:cNvSpPr txBox="1"/>
            <p:nvPr/>
          </p:nvSpPr>
          <p:spPr>
            <a:xfrm>
              <a:off x="3773087" y="3517392"/>
              <a:ext cx="4645824" cy="707886"/>
            </a:xfrm>
            <a:prstGeom prst="rect">
              <a:avLst/>
            </a:prstGeom>
            <a:noFill/>
          </p:spPr>
          <p:txBody>
            <a:bodyPr wrap="square" rtlCol="0">
              <a:spAutoFit/>
            </a:bodyPr>
            <a:lstStyle/>
            <a:p>
              <a:pPr algn="ctr"/>
              <a:r>
                <a:rPr lang="ru-RU" sz="4000" spc="2000" dirty="0" smtClean="0">
                  <a:solidFill>
                    <a:schemeClr val="bg1"/>
                  </a:solidFill>
                  <a:latin typeface="Raleway" panose="020B0503030101060003" pitchFamily="34" charset="0"/>
                </a:rPr>
                <a:t>ИТОГ</a:t>
              </a:r>
              <a:endParaRPr lang="en-US" sz="4000" spc="2000" dirty="0">
                <a:solidFill>
                  <a:schemeClr val="bg1"/>
                </a:solidFill>
                <a:latin typeface="Raleway" panose="020B0503030101060003" pitchFamily="34" charset="0"/>
              </a:endParaRPr>
            </a:p>
          </p:txBody>
        </p:sp>
        <p:cxnSp>
          <p:nvCxnSpPr>
            <p:cNvPr id="8" name="Straight Connector 7"/>
            <p:cNvCxnSpPr/>
            <p:nvPr/>
          </p:nvCxnSpPr>
          <p:spPr>
            <a:xfrm>
              <a:off x="3440723" y="4349935"/>
              <a:ext cx="5310553" cy="437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1410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5731" r="25731"/>
          <a:stretch>
            <a:fillRect/>
          </a:stretch>
        </p:blipFill>
        <p:spPr/>
      </p:pic>
      <p:sp>
        <p:nvSpPr>
          <p:cNvPr id="5" name="TextBox 4"/>
          <p:cNvSpPr txBox="1"/>
          <p:nvPr/>
        </p:nvSpPr>
        <p:spPr>
          <a:xfrm>
            <a:off x="5980804" y="712023"/>
            <a:ext cx="5080385" cy="1015663"/>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В </a:t>
            </a:r>
            <a:r>
              <a:rPr lang="ru-RU" sz="1000" dirty="0">
                <a:latin typeface="Raleway" panose="020B0503030101060003" pitchFamily="34" charset="0"/>
              </a:rPr>
              <a:t>настоящее время в Российских климатических условиях с огромной зоной так называемого рискованного земледелия, долгой и холодной зимой создание условий для круглогодичного выращивания и использования растений имеет огромное значение</a:t>
            </a:r>
            <a:r>
              <a:rPr lang="ru-RU" sz="1000" dirty="0" smtClean="0">
                <a:latin typeface="Raleway" panose="020B0503030101060003" pitchFamily="34" charset="0"/>
              </a:rPr>
              <a:t>.</a:t>
            </a:r>
            <a:endParaRPr lang="en-US" sz="1000" dirty="0" smtClean="0">
              <a:latin typeface="Raleway" panose="020B0503030101060003" pitchFamily="34" charset="0"/>
            </a:endParaRPr>
          </a:p>
        </p:txBody>
      </p:sp>
      <p:sp>
        <p:nvSpPr>
          <p:cNvPr id="6" name="TextBox 5"/>
          <p:cNvSpPr txBox="1"/>
          <p:nvPr/>
        </p:nvSpPr>
        <p:spPr>
          <a:xfrm>
            <a:off x="5980804" y="146700"/>
            <a:ext cx="5080385"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АКТУАЛЬНОСТЬ</a:t>
            </a:r>
            <a:endParaRPr lang="en-US" sz="1400" b="1" spc="600" dirty="0" smtClean="0">
              <a:latin typeface="Raleway" panose="020B0503030101060003" pitchFamily="34" charset="0"/>
            </a:endParaRPr>
          </a:p>
        </p:txBody>
      </p:sp>
      <p:grpSp>
        <p:nvGrpSpPr>
          <p:cNvPr id="2" name="Group 1"/>
          <p:cNvGrpSpPr/>
          <p:nvPr/>
        </p:nvGrpSpPr>
        <p:grpSpPr>
          <a:xfrm>
            <a:off x="6043324" y="2046959"/>
            <a:ext cx="3560740" cy="975034"/>
            <a:chOff x="6059492" y="3958637"/>
            <a:chExt cx="3560740" cy="975034"/>
          </a:xfrm>
        </p:grpSpPr>
        <p:sp>
          <p:nvSpPr>
            <p:cNvPr id="10" name="TextBox 9"/>
            <p:cNvSpPr txBox="1"/>
            <p:nvPr/>
          </p:nvSpPr>
          <p:spPr>
            <a:xfrm>
              <a:off x="7180571" y="4111081"/>
              <a:ext cx="2439661" cy="571888"/>
            </a:xfrm>
            <a:prstGeom prst="rect">
              <a:avLst/>
            </a:prstGeom>
            <a:noFill/>
          </p:spPr>
          <p:txBody>
            <a:bodyPr wrap="square" rtlCol="0" anchor="ctr">
              <a:spAutoFit/>
            </a:bodyPr>
            <a:lstStyle/>
            <a:p>
              <a:pPr>
                <a:lnSpc>
                  <a:spcPct val="150000"/>
                </a:lnSpc>
              </a:pPr>
              <a:r>
                <a:rPr lang="ru-RU" sz="1100" spc="600" dirty="0" smtClean="0">
                  <a:latin typeface="Raleway" panose="020B0503030101060003" pitchFamily="34" charset="0"/>
                </a:rPr>
                <a:t>КРУГЛОГОДИЧНОЕ ИСПОЛЬЗОВАНИЕ</a:t>
              </a:r>
              <a:endParaRPr lang="en-US" sz="1100" spc="600" dirty="0" smtClean="0">
                <a:latin typeface="Raleway" panose="020B0503030101060003" pitchFamily="34" charset="0"/>
              </a:endParaRPr>
            </a:p>
          </p:txBody>
        </p:sp>
        <p:sp>
          <p:nvSpPr>
            <p:cNvPr id="13" name="Donut 12"/>
            <p:cNvSpPr/>
            <p:nvPr/>
          </p:nvSpPr>
          <p:spPr>
            <a:xfrm>
              <a:off x="6059492"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
          <p:cNvGrpSpPr/>
          <p:nvPr/>
        </p:nvGrpSpPr>
        <p:grpSpPr>
          <a:xfrm>
            <a:off x="6043324" y="3168393"/>
            <a:ext cx="3560740" cy="975034"/>
            <a:chOff x="6059492" y="3958637"/>
            <a:chExt cx="3560740" cy="975034"/>
          </a:xfrm>
        </p:grpSpPr>
        <p:sp>
          <p:nvSpPr>
            <p:cNvPr id="21" name="TextBox 20"/>
            <p:cNvSpPr txBox="1"/>
            <p:nvPr/>
          </p:nvSpPr>
          <p:spPr>
            <a:xfrm>
              <a:off x="7180571" y="4000968"/>
              <a:ext cx="2439661" cy="825803"/>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ИГНОРИРОВАНИЕ ВНЕШНИХ ФАКТОРОВ</a:t>
              </a:r>
              <a:endParaRPr lang="en-US" sz="1100" spc="600" dirty="0">
                <a:latin typeface="Raleway" panose="020B0503030101060003" pitchFamily="34" charset="0"/>
              </a:endParaRPr>
            </a:p>
          </p:txBody>
        </p:sp>
        <p:sp>
          <p:nvSpPr>
            <p:cNvPr id="24" name="Donut 12"/>
            <p:cNvSpPr/>
            <p:nvPr/>
          </p:nvSpPr>
          <p:spPr>
            <a:xfrm>
              <a:off x="6059492"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1"/>
          <p:cNvGrpSpPr/>
          <p:nvPr/>
        </p:nvGrpSpPr>
        <p:grpSpPr>
          <a:xfrm>
            <a:off x="6043324" y="4315706"/>
            <a:ext cx="3560740" cy="975034"/>
            <a:chOff x="6059492" y="3958637"/>
            <a:chExt cx="3560740" cy="975034"/>
          </a:xfrm>
        </p:grpSpPr>
        <p:sp>
          <p:nvSpPr>
            <p:cNvPr id="26" name="TextBox 25"/>
            <p:cNvSpPr txBox="1"/>
            <p:nvPr/>
          </p:nvSpPr>
          <p:spPr>
            <a:xfrm>
              <a:off x="7180571" y="4118891"/>
              <a:ext cx="2439661" cy="571888"/>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ВИЗУАЛЬНОЕ РАЗНООБРАЗИЕ</a:t>
              </a:r>
              <a:endParaRPr lang="en-US" sz="1100" spc="600" dirty="0">
                <a:latin typeface="Raleway" panose="020B0503030101060003" pitchFamily="34" charset="0"/>
              </a:endParaRPr>
            </a:p>
          </p:txBody>
        </p:sp>
        <p:sp>
          <p:nvSpPr>
            <p:cNvPr id="27" name="Donut 12"/>
            <p:cNvSpPr/>
            <p:nvPr/>
          </p:nvSpPr>
          <p:spPr>
            <a:xfrm>
              <a:off x="6059492"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1"/>
          <p:cNvGrpSpPr/>
          <p:nvPr/>
        </p:nvGrpSpPr>
        <p:grpSpPr>
          <a:xfrm>
            <a:off x="6043324" y="5471646"/>
            <a:ext cx="6275197" cy="975034"/>
            <a:chOff x="6059492" y="3958637"/>
            <a:chExt cx="6275197" cy="975034"/>
          </a:xfrm>
        </p:grpSpPr>
        <p:sp>
          <p:nvSpPr>
            <p:cNvPr id="29" name="TextBox 28"/>
            <p:cNvSpPr txBox="1"/>
            <p:nvPr/>
          </p:nvSpPr>
          <p:spPr>
            <a:xfrm>
              <a:off x="7180571" y="4019114"/>
              <a:ext cx="5154118" cy="854080"/>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ОТСУТСТВИЕ НЕОБХОДИМОСТИ ТРАНСПОРТИРОВКИ ПРОДУКЦИИ НА БОЛЬШИЕ РАССТОЯНИЯ</a:t>
              </a:r>
              <a:endParaRPr lang="ru-RU" sz="1100" spc="600" dirty="0">
                <a:latin typeface="Raleway" panose="020B0503030101060003" pitchFamily="34" charset="0"/>
              </a:endParaRPr>
            </a:p>
          </p:txBody>
        </p:sp>
        <p:sp>
          <p:nvSpPr>
            <p:cNvPr id="30" name="Donut 12"/>
            <p:cNvSpPr/>
            <p:nvPr/>
          </p:nvSpPr>
          <p:spPr>
            <a:xfrm>
              <a:off x="6059492"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165088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1455697"/>
            <a:ext cx="3165232" cy="1938992"/>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Обеспечение </a:t>
            </a:r>
            <a:r>
              <a:rPr lang="ru-RU" sz="1000" dirty="0">
                <a:latin typeface="Raleway" panose="020B0503030101060003" pitchFamily="34" charset="0"/>
              </a:rPr>
              <a:t>жителей городов продуктами питания и </a:t>
            </a:r>
            <a:r>
              <a:rPr lang="ru-RU" sz="1000" dirty="0" smtClean="0">
                <a:latin typeface="Raleway" panose="020B0503030101060003" pitchFamily="34" charset="0"/>
              </a:rPr>
              <a:t>гарантия продовольственной безопасности </a:t>
            </a:r>
            <a:r>
              <a:rPr lang="ru-RU" sz="1000" dirty="0">
                <a:latin typeface="Raleway" panose="020B0503030101060003" pitchFamily="34" charset="0"/>
              </a:rPr>
              <a:t>в условиях стремительного роста численности населения. Огромное значение развитие ГСХ имеет для отдельных городов и территорий, обладающих невыгодным географическим положением как с точки зрения производства, так и с точки зрения торговли сельскохозяйственной продукцией.</a:t>
            </a:r>
            <a:endParaRPr lang="en-US" sz="1000" dirty="0" smtClean="0">
              <a:latin typeface="Raleway" panose="020B0503030101060003" pitchFamily="34" charset="0"/>
            </a:endParaRPr>
          </a:p>
        </p:txBody>
      </p:sp>
      <p:sp>
        <p:nvSpPr>
          <p:cNvPr id="10" name="TextBox 9"/>
          <p:cNvSpPr txBox="1"/>
          <p:nvPr/>
        </p:nvSpPr>
        <p:spPr>
          <a:xfrm>
            <a:off x="8510954" y="754351"/>
            <a:ext cx="3165232" cy="701346"/>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ПЕРВОСТЕПЕННАЯ ЦЕЛЬ</a:t>
            </a:r>
            <a:endParaRPr lang="en-US" sz="1400" b="1" spc="600" dirty="0" smtClean="0">
              <a:latin typeface="Raleway" panose="020B0503030101060003" pitchFamily="34" charset="0"/>
            </a:endParaRPr>
          </a:p>
        </p:txBody>
      </p:sp>
      <p:pic>
        <p:nvPicPr>
          <p:cNvPr id="5" name="Рисунок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13" r="11713"/>
          <a:stretch>
            <a:fillRect/>
          </a:stretch>
        </p:blipFill>
        <p:spPr/>
      </p:pic>
      <p:grpSp>
        <p:nvGrpSpPr>
          <p:cNvPr id="3" name="Group 2"/>
          <p:cNvGrpSpPr/>
          <p:nvPr/>
        </p:nvGrpSpPr>
        <p:grpSpPr>
          <a:xfrm>
            <a:off x="8454462" y="3950897"/>
            <a:ext cx="3057069" cy="2266541"/>
            <a:chOff x="8454462" y="3950897"/>
            <a:chExt cx="3057069" cy="2266541"/>
          </a:xfrm>
        </p:grpSpPr>
        <p:sp>
          <p:nvSpPr>
            <p:cNvPr id="12" name="TextBox 11"/>
            <p:cNvSpPr txBox="1"/>
            <p:nvPr/>
          </p:nvSpPr>
          <p:spPr>
            <a:xfrm>
              <a:off x="8454462" y="5571107"/>
              <a:ext cx="3057069" cy="646331"/>
            </a:xfrm>
            <a:prstGeom prst="rect">
              <a:avLst/>
            </a:prstGeom>
            <a:noFill/>
          </p:spPr>
          <p:txBody>
            <a:bodyPr wrap="square" rtlCol="0" anchor="ctr">
              <a:spAutoFit/>
            </a:bodyPr>
            <a:lstStyle/>
            <a:p>
              <a:pPr algn="ctr">
                <a:lnSpc>
                  <a:spcPct val="150000"/>
                </a:lnSpc>
              </a:pPr>
              <a:r>
                <a:rPr lang="ru-RU" sz="1200" spc="600" dirty="0" smtClean="0">
                  <a:latin typeface="Raleway" panose="020B0503030101060003" pitchFamily="34" charset="0"/>
                </a:rPr>
                <a:t>ПРОДОВОЛЬСТВЕННАЯ БЕЗОПАСНОСТЬ</a:t>
              </a:r>
              <a:endParaRPr lang="en-US" sz="1200" spc="600" dirty="0" smtClean="0">
                <a:latin typeface="Raleway" panose="020B0503030101060003" pitchFamily="34" charset="0"/>
              </a:endParaRPr>
            </a:p>
          </p:txBody>
        </p:sp>
        <p:sp>
          <p:nvSpPr>
            <p:cNvPr id="14" name="Donut 13"/>
            <p:cNvSpPr/>
            <p:nvPr/>
          </p:nvSpPr>
          <p:spPr>
            <a:xfrm>
              <a:off x="9244442" y="3950897"/>
              <a:ext cx="1477108" cy="1442289"/>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754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669" b="18669"/>
          <a:stretch>
            <a:fillRect/>
          </a:stretch>
        </p:blipFill>
        <p:spPr/>
      </p:pic>
      <p:sp>
        <p:nvSpPr>
          <p:cNvPr id="5" name="Rectangle 4"/>
          <p:cNvSpPr/>
          <p:nvPr/>
        </p:nvSpPr>
        <p:spPr>
          <a:xfrm>
            <a:off x="3994030" y="0"/>
            <a:ext cx="819797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27275" y="5139081"/>
            <a:ext cx="6981202" cy="707886"/>
          </a:xfrm>
          <a:prstGeom prst="rect">
            <a:avLst/>
          </a:prstGeom>
          <a:noFill/>
        </p:spPr>
        <p:txBody>
          <a:bodyPr wrap="square" rtlCol="0">
            <a:spAutoFit/>
          </a:bodyPr>
          <a:lstStyle/>
          <a:p>
            <a:pPr algn="r"/>
            <a:r>
              <a:rPr lang="ru-RU" sz="4000" spc="2000" dirty="0" smtClean="0">
                <a:solidFill>
                  <a:schemeClr val="bg1"/>
                </a:solidFill>
                <a:latin typeface="Raleway" panose="020B0503030101060003" pitchFamily="34" charset="0"/>
              </a:rPr>
              <a:t>ПРЕИМУЩЕСТВА</a:t>
            </a:r>
            <a:endParaRPr lang="en-US" sz="4000" spc="2000" dirty="0">
              <a:solidFill>
                <a:schemeClr val="bg1"/>
              </a:solidFill>
              <a:latin typeface="Raleway" panose="020B0503030101060003" pitchFamily="34" charset="0"/>
            </a:endParaRPr>
          </a:p>
        </p:txBody>
      </p:sp>
      <p:cxnSp>
        <p:nvCxnSpPr>
          <p:cNvPr id="7" name="Straight Connector 6"/>
          <p:cNvCxnSpPr/>
          <p:nvPr/>
        </p:nvCxnSpPr>
        <p:spPr>
          <a:xfrm>
            <a:off x="4425351" y="6000727"/>
            <a:ext cx="74187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301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820" b="9820"/>
          <a:stretch>
            <a:fillRect/>
          </a:stretch>
        </p:blipFill>
        <p:spPr>
          <a:xfrm>
            <a:off x="0" y="0"/>
            <a:ext cx="12192000" cy="3954463"/>
          </a:xfrm>
        </p:spPr>
      </p:pic>
      <p:sp>
        <p:nvSpPr>
          <p:cNvPr id="4" name="TextBox 3"/>
          <p:cNvSpPr txBox="1"/>
          <p:nvPr/>
        </p:nvSpPr>
        <p:spPr>
          <a:xfrm>
            <a:off x="1021477" y="5104515"/>
            <a:ext cx="6897572" cy="1015663"/>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Используя городское земледелие в местах с высокой плотностью населения, например, вертикальные фермы или многоярусные теплицы, можно добиться многих экологических преимуществ в масштабах города</a:t>
            </a:r>
            <a:r>
              <a:rPr lang="ru-RU" sz="1000" dirty="0">
                <a:latin typeface="Raleway" panose="020B0503030101060003" pitchFamily="34" charset="0"/>
              </a:rPr>
              <a:t>. Сегодня в большинстве городов остается много свободных земель из-за увеличения площади городских пространств. </a:t>
            </a:r>
            <a:r>
              <a:rPr lang="ru-RU" sz="1000" dirty="0" smtClean="0">
                <a:latin typeface="Raleway" panose="020B0503030101060003" pitchFamily="34" charset="0"/>
              </a:rPr>
              <a:t>Данные территории можно </a:t>
            </a:r>
            <a:r>
              <a:rPr lang="ru-RU" sz="1000" dirty="0">
                <a:latin typeface="Raleway" panose="020B0503030101060003" pitchFamily="34" charset="0"/>
              </a:rPr>
              <a:t>использовать </a:t>
            </a:r>
            <a:r>
              <a:rPr lang="ru-RU" sz="1000" dirty="0" smtClean="0">
                <a:latin typeface="Raleway" panose="020B0503030101060003" pitchFamily="34" charset="0"/>
              </a:rPr>
              <a:t>в качестве пространств для производства продуктов питания.</a:t>
            </a:r>
            <a:endParaRPr lang="en-US" sz="1000" dirty="0" smtClean="0">
              <a:latin typeface="Raleway" panose="020B0503030101060003" pitchFamily="34" charset="0"/>
            </a:endParaRPr>
          </a:p>
        </p:txBody>
      </p:sp>
      <p:sp>
        <p:nvSpPr>
          <p:cNvPr id="5" name="TextBox 4"/>
          <p:cNvSpPr txBox="1"/>
          <p:nvPr/>
        </p:nvSpPr>
        <p:spPr>
          <a:xfrm>
            <a:off x="1021476" y="4180613"/>
            <a:ext cx="7699829" cy="738664"/>
          </a:xfrm>
          <a:prstGeom prst="rect">
            <a:avLst/>
          </a:prstGeom>
          <a:noFill/>
        </p:spPr>
        <p:txBody>
          <a:bodyPr wrap="square" rtlCol="0">
            <a:spAutoFit/>
          </a:bodyPr>
          <a:lstStyle/>
          <a:p>
            <a:pPr>
              <a:lnSpc>
                <a:spcPct val="150000"/>
              </a:lnSpc>
            </a:pPr>
            <a:r>
              <a:rPr lang="ru-RU" sz="1400" b="1" spc="600" dirty="0" smtClean="0">
                <a:latin typeface="Raleway" panose="020B0503030101060003" pitchFamily="34" charset="0"/>
              </a:rPr>
              <a:t>РАЦИОНАЛЬНАЯ ЭКСПЛУАТАЦИЯ НЕИСПОЛЬЗУЕМЫХ ГОРОДСКИХ ПРОСТРАНСТВ</a:t>
            </a:r>
            <a:endParaRPr lang="en-US" sz="1400" b="1" spc="600" dirty="0" smtClean="0">
              <a:latin typeface="Raleway" panose="020B0503030101060003" pitchFamily="34" charset="0"/>
            </a:endParaRPr>
          </a:p>
        </p:txBody>
      </p:sp>
      <p:sp>
        <p:nvSpPr>
          <p:cNvPr id="16" name="Rectangle 15"/>
          <p:cNvSpPr/>
          <p:nvPr/>
        </p:nvSpPr>
        <p:spPr>
          <a:xfrm>
            <a:off x="378070" y="3329796"/>
            <a:ext cx="8610656" cy="325564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478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18"/>
          <p:cNvSpPr/>
          <p:nvPr/>
        </p:nvSpPr>
        <p:spPr>
          <a:xfrm>
            <a:off x="9907506"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18"/>
          <p:cNvSpPr/>
          <p:nvPr/>
        </p:nvSpPr>
        <p:spPr>
          <a:xfrm>
            <a:off x="6828163"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8"/>
          <p:cNvSpPr/>
          <p:nvPr/>
        </p:nvSpPr>
        <p:spPr>
          <a:xfrm>
            <a:off x="669477"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8"/>
          <p:cNvSpPr/>
          <p:nvPr/>
        </p:nvSpPr>
        <p:spPr>
          <a:xfrm>
            <a:off x="3748820"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1058821" y="134727"/>
            <a:ext cx="13906500" cy="415498"/>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ОБЩАЯ </a:t>
            </a:r>
            <a:r>
              <a:rPr lang="ru-RU" sz="1400" b="1" spc="600" dirty="0">
                <a:latin typeface="Raleway" panose="020B0503030101060003" pitchFamily="34" charset="0"/>
              </a:rPr>
              <a:t>КЛАССИФИКАЦИЯ </a:t>
            </a:r>
            <a:r>
              <a:rPr lang="ru-RU" sz="1400" b="1" spc="600" dirty="0" smtClean="0">
                <a:latin typeface="Raleway" panose="020B0503030101060003" pitchFamily="34" charset="0"/>
              </a:rPr>
              <a:t>ГОРОДСКИХ РАСТЕНИЕВОДЧЕСКИХ </a:t>
            </a:r>
            <a:r>
              <a:rPr lang="ru-RU" sz="1400" b="1" spc="600" dirty="0">
                <a:latin typeface="Raleway" panose="020B0503030101060003" pitchFamily="34" charset="0"/>
              </a:rPr>
              <a:t>ФЕРМ</a:t>
            </a:r>
            <a:endParaRPr lang="en-US" sz="1400" b="1" spc="600" dirty="0" smtClean="0">
              <a:latin typeface="Raleway" panose="020B0503030101060003" pitchFamily="34" charset="0"/>
            </a:endParaRPr>
          </a:p>
        </p:txBody>
      </p:sp>
      <p:pic>
        <p:nvPicPr>
          <p:cNvPr id="10" name="Рисунок 9"/>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37736" r="37736"/>
          <a:stretch>
            <a:fillRect/>
          </a:stretch>
        </p:blipFill>
        <p:spPr>
          <a:xfrm>
            <a:off x="458788" y="984135"/>
            <a:ext cx="2011362" cy="3309937"/>
          </a:xfrm>
        </p:spPr>
      </p:pic>
      <p:pic>
        <p:nvPicPr>
          <p:cNvPr id="11" name="Рисунок 10"/>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l="25966" r="25966"/>
          <a:stretch>
            <a:fillRect/>
          </a:stretch>
        </p:blipFill>
        <p:spPr>
          <a:xfrm>
            <a:off x="3536950" y="984135"/>
            <a:ext cx="2012950" cy="3309937"/>
          </a:xfrm>
        </p:spPr>
      </p:pic>
      <p:pic>
        <p:nvPicPr>
          <p:cNvPr id="12" name="Рисунок 11"/>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31010" r="31010"/>
          <a:stretch>
            <a:fillRect/>
          </a:stretch>
        </p:blipFill>
        <p:spPr>
          <a:xfrm>
            <a:off x="6616700" y="983265"/>
            <a:ext cx="2011363" cy="3309938"/>
          </a:xfrm>
        </p:spPr>
      </p:pic>
      <p:pic>
        <p:nvPicPr>
          <p:cNvPr id="13" name="Рисунок 12"/>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29752" r="29752"/>
          <a:stretch>
            <a:fillRect/>
          </a:stretch>
        </p:blipFill>
        <p:spPr>
          <a:xfrm>
            <a:off x="9696450" y="983265"/>
            <a:ext cx="2011363" cy="3309938"/>
          </a:xfrm>
        </p:spPr>
      </p:pic>
      <p:grpSp>
        <p:nvGrpSpPr>
          <p:cNvPr id="31" name="Group 25"/>
          <p:cNvGrpSpPr/>
          <p:nvPr/>
        </p:nvGrpSpPr>
        <p:grpSpPr>
          <a:xfrm>
            <a:off x="2817387" y="4612789"/>
            <a:ext cx="3005443" cy="1589891"/>
            <a:chOff x="-1492100" y="2414337"/>
            <a:chExt cx="5704267" cy="598424"/>
          </a:xfrm>
        </p:grpSpPr>
        <p:sp>
          <p:nvSpPr>
            <p:cNvPr id="32" name="TextBox 31"/>
            <p:cNvSpPr txBox="1"/>
            <p:nvPr/>
          </p:nvSpPr>
          <p:spPr>
            <a:xfrm>
              <a:off x="-815326" y="2630472"/>
              <a:ext cx="5027493" cy="382289"/>
            </a:xfrm>
            <a:prstGeom prst="rect">
              <a:avLst/>
            </a:prstGeom>
            <a:noFill/>
          </p:spPr>
          <p:txBody>
            <a:bodyPr wrap="square" rtlCol="0">
              <a:spAutoFit/>
            </a:bodyPr>
            <a:lstStyle/>
            <a:p>
              <a:pPr algn="r">
                <a:lnSpc>
                  <a:spcPct val="150000"/>
                </a:lnSpc>
              </a:pPr>
              <a:r>
                <a:rPr lang="ru-RU" sz="1000" i="1" dirty="0" smtClean="0">
                  <a:latin typeface="Raleway" panose="020B0503030101060003" pitchFamily="34" charset="0"/>
                </a:rPr>
                <a:t>Доступность </a:t>
              </a:r>
              <a:r>
                <a:rPr lang="ru-RU" sz="1000" i="1" dirty="0">
                  <a:latin typeface="Raleway" panose="020B0503030101060003" pitchFamily="34" charset="0"/>
                </a:rPr>
                <a:t>для жителей домов, повышение звукоизоляции, снижение запыленности и загрязненности воздуха, задержка дождевой </a:t>
              </a:r>
              <a:r>
                <a:rPr lang="ru-RU" sz="1000" i="1" dirty="0" smtClean="0">
                  <a:latin typeface="Raleway" panose="020B0503030101060003" pitchFamily="34" charset="0"/>
                </a:rPr>
                <a:t>воды.</a:t>
              </a:r>
              <a:endParaRPr lang="en-US" sz="1000" i="1" dirty="0" smtClean="0">
                <a:latin typeface="Raleway" panose="020B0503030101060003" pitchFamily="34" charset="0"/>
              </a:endParaRPr>
            </a:p>
          </p:txBody>
        </p:sp>
        <p:sp>
          <p:nvSpPr>
            <p:cNvPr id="33" name="TextBox 32"/>
            <p:cNvSpPr txBox="1"/>
            <p:nvPr/>
          </p:nvSpPr>
          <p:spPr>
            <a:xfrm>
              <a:off x="-1492100" y="2414337"/>
              <a:ext cx="5704267" cy="208521"/>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КОНСТРУКТИВНЫЕ ЭЛЕМЕНТЫ ЖИЛЫХ ЗДАНИЙ</a:t>
              </a:r>
              <a:endParaRPr lang="en-US" sz="1000" b="1" spc="300" dirty="0" smtClean="0">
                <a:latin typeface="Raleway" panose="020B0503030101060003" pitchFamily="34" charset="0"/>
              </a:endParaRPr>
            </a:p>
          </p:txBody>
        </p:sp>
      </p:grpSp>
      <p:grpSp>
        <p:nvGrpSpPr>
          <p:cNvPr id="34" name="Group 25"/>
          <p:cNvGrpSpPr/>
          <p:nvPr/>
        </p:nvGrpSpPr>
        <p:grpSpPr>
          <a:xfrm>
            <a:off x="5894429" y="4612789"/>
            <a:ext cx="3005443" cy="1338829"/>
            <a:chOff x="-1492100" y="2414337"/>
            <a:chExt cx="5704267" cy="503926"/>
          </a:xfrm>
        </p:grpSpPr>
        <p:sp>
          <p:nvSpPr>
            <p:cNvPr id="35" name="TextBox 34"/>
            <p:cNvSpPr txBox="1"/>
            <p:nvPr/>
          </p:nvSpPr>
          <p:spPr>
            <a:xfrm>
              <a:off x="-1292448" y="2709742"/>
              <a:ext cx="5492477" cy="208521"/>
            </a:xfrm>
            <a:prstGeom prst="rect">
              <a:avLst/>
            </a:prstGeom>
            <a:noFill/>
          </p:spPr>
          <p:txBody>
            <a:bodyPr wrap="square" rtlCol="0">
              <a:spAutoFit/>
            </a:bodyPr>
            <a:lstStyle/>
            <a:p>
              <a:pPr algn="r">
                <a:lnSpc>
                  <a:spcPct val="150000"/>
                </a:lnSpc>
              </a:pPr>
              <a:r>
                <a:rPr lang="ru-RU" sz="1000" i="1" dirty="0" smtClean="0">
                  <a:latin typeface="Raleway" panose="020B0503030101060003" pitchFamily="34" charset="0"/>
                </a:rPr>
                <a:t>Диверсификация </a:t>
              </a:r>
              <a:r>
                <a:rPr lang="ru-RU" sz="1000" i="1" dirty="0">
                  <a:latin typeface="Raleway" panose="020B0503030101060003" pitchFamily="34" charset="0"/>
                </a:rPr>
                <a:t>производимой продукции, </a:t>
              </a:r>
              <a:r>
                <a:rPr lang="ru-RU" sz="1000" i="1" dirty="0" err="1">
                  <a:latin typeface="Raleway" panose="020B0503030101060003" pitchFamily="34" charset="0"/>
                </a:rPr>
                <a:t>самообеспечение</a:t>
              </a:r>
              <a:r>
                <a:rPr lang="ru-RU" sz="1000" i="1" dirty="0">
                  <a:latin typeface="Raleway" panose="020B0503030101060003" pitchFamily="34" charset="0"/>
                </a:rPr>
                <a:t> работников и точек </a:t>
              </a:r>
              <a:r>
                <a:rPr lang="ru-RU" sz="1000" i="1" dirty="0" smtClean="0">
                  <a:latin typeface="Raleway" panose="020B0503030101060003" pitchFamily="34" charset="0"/>
                </a:rPr>
                <a:t>питания.</a:t>
              </a:r>
              <a:endParaRPr lang="en-US" sz="1000" i="1" dirty="0" smtClean="0">
                <a:latin typeface="Raleway" panose="020B0503030101060003" pitchFamily="34" charset="0"/>
              </a:endParaRPr>
            </a:p>
          </p:txBody>
        </p:sp>
        <p:sp>
          <p:nvSpPr>
            <p:cNvPr id="36" name="TextBox 35"/>
            <p:cNvSpPr txBox="1"/>
            <p:nvPr/>
          </p:nvSpPr>
          <p:spPr>
            <a:xfrm>
              <a:off x="-1492100" y="2414337"/>
              <a:ext cx="5704267" cy="295405"/>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КОНСТРУКТИВНЫЕ ЭЛЕМЕНТЫ ПРОМЫШЛЕННЫХ ЗДАНИЙ (РЕНОВАЦИЯ)</a:t>
              </a:r>
              <a:endParaRPr lang="en-US" sz="1000" b="1" spc="300" dirty="0" smtClean="0">
                <a:latin typeface="Raleway" panose="020B0503030101060003" pitchFamily="34" charset="0"/>
              </a:endParaRPr>
            </a:p>
          </p:txBody>
        </p:sp>
      </p:grpSp>
      <p:grpSp>
        <p:nvGrpSpPr>
          <p:cNvPr id="37" name="Group 25"/>
          <p:cNvGrpSpPr/>
          <p:nvPr/>
        </p:nvGrpSpPr>
        <p:grpSpPr>
          <a:xfrm>
            <a:off x="8971471" y="4612789"/>
            <a:ext cx="3005443" cy="1082060"/>
            <a:chOff x="-1492100" y="2414337"/>
            <a:chExt cx="5704267" cy="407280"/>
          </a:xfrm>
        </p:grpSpPr>
        <p:sp>
          <p:nvSpPr>
            <p:cNvPr id="38" name="TextBox 37"/>
            <p:cNvSpPr txBox="1"/>
            <p:nvPr/>
          </p:nvSpPr>
          <p:spPr>
            <a:xfrm>
              <a:off x="-1492100" y="2526212"/>
              <a:ext cx="5628371" cy="295405"/>
            </a:xfrm>
            <a:prstGeom prst="rect">
              <a:avLst/>
            </a:prstGeom>
            <a:noFill/>
          </p:spPr>
          <p:txBody>
            <a:bodyPr wrap="square" rtlCol="0">
              <a:spAutoFit/>
            </a:bodyPr>
            <a:lstStyle/>
            <a:p>
              <a:pPr algn="r">
                <a:lnSpc>
                  <a:spcPct val="150000"/>
                </a:lnSpc>
              </a:pPr>
              <a:r>
                <a:rPr lang="ru-RU" sz="1000" i="1" dirty="0" err="1" smtClean="0">
                  <a:latin typeface="Raleway" panose="020B0503030101060003" pitchFamily="34" charset="0"/>
                </a:rPr>
                <a:t>Самообеспечение</a:t>
              </a:r>
              <a:r>
                <a:rPr lang="ru-RU" sz="1000" i="1" dirty="0" smtClean="0">
                  <a:latin typeface="Raleway" panose="020B0503030101060003" pitchFamily="34" charset="0"/>
                </a:rPr>
                <a:t> </a:t>
              </a:r>
              <a:r>
                <a:rPr lang="ru-RU" sz="1000" i="1" dirty="0">
                  <a:latin typeface="Raleway" panose="020B0503030101060003" pitchFamily="34" charset="0"/>
                </a:rPr>
                <a:t>населения основными экологически чистыми сельскохозяйственными продуктами, источник дополнительного дохода </a:t>
              </a:r>
              <a:endParaRPr lang="en-US" sz="1000" i="1" dirty="0" smtClean="0">
                <a:latin typeface="Raleway" panose="020B0503030101060003" pitchFamily="34" charset="0"/>
              </a:endParaRPr>
            </a:p>
          </p:txBody>
        </p:sp>
        <p:sp>
          <p:nvSpPr>
            <p:cNvPr id="39" name="TextBox 38"/>
            <p:cNvSpPr txBox="1"/>
            <p:nvPr/>
          </p:nvSpPr>
          <p:spPr>
            <a:xfrm>
              <a:off x="-1492100" y="2414337"/>
              <a:ext cx="5704267" cy="111597"/>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ПРИУСАДЕБНЫЕ УЧАСТКИ</a:t>
              </a:r>
              <a:endParaRPr lang="en-US" sz="1000" b="1" spc="300" dirty="0" smtClean="0">
                <a:latin typeface="Raleway" panose="020B0503030101060003" pitchFamily="34" charset="0"/>
              </a:endParaRPr>
            </a:p>
          </p:txBody>
        </p:sp>
      </p:grpSp>
      <p:grpSp>
        <p:nvGrpSpPr>
          <p:cNvPr id="43" name="Group 25"/>
          <p:cNvGrpSpPr/>
          <p:nvPr/>
        </p:nvGrpSpPr>
        <p:grpSpPr>
          <a:xfrm>
            <a:off x="-304800" y="4612790"/>
            <a:ext cx="3039374" cy="2245209"/>
            <a:chOff x="-1556498" y="2414337"/>
            <a:chExt cx="5768667" cy="845081"/>
          </a:xfrm>
        </p:grpSpPr>
        <p:sp>
          <p:nvSpPr>
            <p:cNvPr id="44" name="TextBox 43"/>
            <p:cNvSpPr txBox="1"/>
            <p:nvPr/>
          </p:nvSpPr>
          <p:spPr>
            <a:xfrm>
              <a:off x="-404947" y="2703362"/>
              <a:ext cx="4454989" cy="556056"/>
            </a:xfrm>
            <a:prstGeom prst="rect">
              <a:avLst/>
            </a:prstGeom>
            <a:noFill/>
          </p:spPr>
          <p:txBody>
            <a:bodyPr wrap="square" rtlCol="0">
              <a:spAutoFit/>
            </a:bodyPr>
            <a:lstStyle/>
            <a:p>
              <a:pPr algn="r">
                <a:lnSpc>
                  <a:spcPct val="150000"/>
                </a:lnSpc>
              </a:pPr>
              <a:r>
                <a:rPr lang="ru-RU" sz="1000" i="1" dirty="0">
                  <a:latin typeface="Raleway" panose="020B0503030101060003" pitchFamily="34" charset="0"/>
                </a:rPr>
                <a:t>Плюсы: низкие транспортные издержки продукции, наличие сельскохозяйственных земель, возможность производства животноводческой продукции вблизи города</a:t>
              </a:r>
              <a:r>
                <a:rPr lang="ru-RU" sz="1000" i="1" dirty="0" smtClean="0">
                  <a:latin typeface="Raleway" panose="020B0503030101060003" pitchFamily="34" charset="0"/>
                </a:rPr>
                <a:t>.</a:t>
              </a:r>
              <a:endParaRPr lang="ru-RU" sz="1000" i="1" dirty="0">
                <a:latin typeface="Raleway" panose="020B0503030101060003" pitchFamily="34" charset="0"/>
              </a:endParaRPr>
            </a:p>
          </p:txBody>
        </p:sp>
        <p:sp>
          <p:nvSpPr>
            <p:cNvPr id="45" name="TextBox 44"/>
            <p:cNvSpPr txBox="1"/>
            <p:nvPr/>
          </p:nvSpPr>
          <p:spPr>
            <a:xfrm>
              <a:off x="-1556498" y="2414337"/>
              <a:ext cx="5768667" cy="295405"/>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НЕИСПОЛЬЗУЕМЫЕ ПРОСТРАНСТВА ГОРОДОВ И ПРИГОРОДОВ</a:t>
              </a:r>
              <a:endParaRPr lang="en-US" sz="1000" b="1" spc="300" dirty="0" smtClean="0">
                <a:latin typeface="Raleway" panose="020B0503030101060003" pitchFamily="34" charset="0"/>
              </a:endParaRPr>
            </a:p>
          </p:txBody>
        </p:sp>
      </p:grpSp>
    </p:spTree>
    <p:extLst>
      <p:ext uri="{BB962C8B-B14F-4D97-AF65-F5344CB8AC3E}">
        <p14:creationId xmlns:p14="http://schemas.microsoft.com/office/powerpoint/2010/main" val="3639408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945" r="23945"/>
          <a:stretch>
            <a:fillRect/>
          </a:stretch>
        </p:blipFill>
        <p:spPr/>
      </p:pic>
      <p:sp>
        <p:nvSpPr>
          <p:cNvPr id="5" name="TextBox 4"/>
          <p:cNvSpPr txBox="1"/>
          <p:nvPr/>
        </p:nvSpPr>
        <p:spPr>
          <a:xfrm>
            <a:off x="6325861" y="1536294"/>
            <a:ext cx="5080385" cy="1451616"/>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Существующая система промышленного сельского хозяйства связана с высокими затратами энергии на транспортировку продуктов питания. </a:t>
            </a:r>
            <a:r>
              <a:rPr lang="ru-RU" sz="1000" dirty="0" err="1">
                <a:latin typeface="Raleway" panose="020B0503030101060003" pitchFamily="34" charset="0"/>
              </a:rPr>
              <a:t>Энергоэффективный</a:t>
            </a:r>
            <a:r>
              <a:rPr lang="ru-RU" sz="1000" dirty="0">
                <a:latin typeface="Raleway" panose="020B0503030101060003" pitchFamily="34" charset="0"/>
              </a:rPr>
              <a:t> характер систем городского сельского хозяйства может уменьшить углеродный след каждого города за счет уменьшения количества транспорта, и поездок которые используется для транспортировки товаров потребителю в город из сельскохозяйственных зон и из одних регионов России в другие</a:t>
            </a:r>
            <a:r>
              <a:rPr lang="ru-RU" sz="1000" dirty="0" smtClean="0">
                <a:latin typeface="Raleway" panose="020B0503030101060003" pitchFamily="34" charset="0"/>
              </a:rPr>
              <a:t>.</a:t>
            </a:r>
            <a:endParaRPr lang="ru-RU" sz="1000" dirty="0">
              <a:latin typeface="Raleway" panose="020B0503030101060003" pitchFamily="34" charset="0"/>
            </a:endParaRPr>
          </a:p>
        </p:txBody>
      </p:sp>
      <p:sp>
        <p:nvSpPr>
          <p:cNvPr id="6" name="TextBox 5"/>
          <p:cNvSpPr txBox="1"/>
          <p:nvPr/>
        </p:nvSpPr>
        <p:spPr>
          <a:xfrm>
            <a:off x="6325861" y="966209"/>
            <a:ext cx="5080385" cy="378180"/>
          </a:xfrm>
          <a:prstGeom prst="rect">
            <a:avLst/>
          </a:prstGeom>
          <a:noFill/>
        </p:spPr>
        <p:txBody>
          <a:bodyPr wrap="square" rtlCol="0">
            <a:spAutoFit/>
          </a:bodyPr>
          <a:lstStyle/>
          <a:p>
            <a:pPr algn="just">
              <a:lnSpc>
                <a:spcPct val="150000"/>
              </a:lnSpc>
            </a:pPr>
            <a:r>
              <a:rPr lang="ru-RU" sz="1400" b="1" spc="600" dirty="0">
                <a:latin typeface="Raleway" panose="020B0503030101060003" pitchFamily="34" charset="0"/>
              </a:rPr>
              <a:t>ЭНЕРГОЭФФЕКТИВНОСТЬ</a:t>
            </a:r>
            <a:endParaRPr lang="en-US" sz="1400" b="1" spc="600" dirty="0">
              <a:latin typeface="Raleway" panose="020B0503030101060003" pitchFamily="34" charset="0"/>
            </a:endParaRPr>
          </a:p>
        </p:txBody>
      </p:sp>
      <p:grpSp>
        <p:nvGrpSpPr>
          <p:cNvPr id="2" name="Group 1"/>
          <p:cNvGrpSpPr/>
          <p:nvPr/>
        </p:nvGrpSpPr>
        <p:grpSpPr>
          <a:xfrm>
            <a:off x="5459085" y="3782177"/>
            <a:ext cx="3732539" cy="2188823"/>
            <a:chOff x="5123938" y="3787395"/>
            <a:chExt cx="3732539" cy="2188823"/>
          </a:xfrm>
        </p:grpSpPr>
        <p:sp>
          <p:nvSpPr>
            <p:cNvPr id="10" name="TextBox 9"/>
            <p:cNvSpPr txBox="1"/>
            <p:nvPr/>
          </p:nvSpPr>
          <p:spPr>
            <a:xfrm>
              <a:off x="5123938" y="5052888"/>
              <a:ext cx="3732539" cy="923330"/>
            </a:xfrm>
            <a:prstGeom prst="rect">
              <a:avLst/>
            </a:prstGeom>
            <a:noFill/>
          </p:spPr>
          <p:txBody>
            <a:bodyPr wrap="square" rtlCol="0" anchor="ctr">
              <a:spAutoFit/>
            </a:bodyPr>
            <a:lstStyle/>
            <a:p>
              <a:pPr algn="ctr">
                <a:lnSpc>
                  <a:spcPct val="150000"/>
                </a:lnSpc>
              </a:pPr>
              <a:r>
                <a:rPr lang="ru-RU" sz="1200" spc="600" dirty="0" smtClean="0">
                  <a:latin typeface="Raleway" panose="020B0503030101060003" pitchFamily="34" charset="0"/>
                </a:rPr>
                <a:t>УМЕНЬШЕНИЕ </a:t>
              </a:r>
              <a:r>
                <a:rPr lang="ru-RU" sz="1200" spc="600" dirty="0">
                  <a:latin typeface="Raleway" panose="020B0503030101060003" pitchFamily="34" charset="0"/>
                </a:rPr>
                <a:t>КОЛИЧЕСТВА </a:t>
              </a:r>
              <a:r>
                <a:rPr lang="ru-RU" sz="1200" spc="600" dirty="0" smtClean="0">
                  <a:latin typeface="Raleway" panose="020B0503030101060003" pitchFamily="34" charset="0"/>
                </a:rPr>
                <a:t>ТРАНСПОРТА </a:t>
              </a:r>
              <a:r>
                <a:rPr lang="ru-RU" sz="1200" spc="600" dirty="0">
                  <a:latin typeface="Raleway" panose="020B0503030101060003" pitchFamily="34" charset="0"/>
                </a:rPr>
                <a:t>И ПОЕЗДОК</a:t>
              </a:r>
            </a:p>
            <a:p>
              <a:pPr algn="ctr">
                <a:lnSpc>
                  <a:spcPct val="150000"/>
                </a:lnSpc>
              </a:pPr>
              <a:endParaRPr lang="en-US" sz="1200" spc="600" dirty="0" smtClean="0">
                <a:latin typeface="Raleway" panose="020B0503030101060003" pitchFamily="34" charset="0"/>
              </a:endParaRPr>
            </a:p>
          </p:txBody>
        </p:sp>
        <p:sp>
          <p:nvSpPr>
            <p:cNvPr id="13" name="Donut 12"/>
            <p:cNvSpPr/>
            <p:nvPr/>
          </p:nvSpPr>
          <p:spPr>
            <a:xfrm>
              <a:off x="6502690"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9122612" y="3782177"/>
            <a:ext cx="3000375" cy="1911824"/>
            <a:chOff x="7320973" y="3782177"/>
            <a:chExt cx="3000375" cy="1911824"/>
          </a:xfrm>
        </p:grpSpPr>
        <p:sp>
          <p:nvSpPr>
            <p:cNvPr id="11" name="TextBox 10"/>
            <p:cNvSpPr txBox="1"/>
            <p:nvPr/>
          </p:nvSpPr>
          <p:spPr>
            <a:xfrm>
              <a:off x="7320973" y="5047670"/>
              <a:ext cx="3000375" cy="646331"/>
            </a:xfrm>
            <a:prstGeom prst="rect">
              <a:avLst/>
            </a:prstGeom>
            <a:noFill/>
          </p:spPr>
          <p:txBody>
            <a:bodyPr wrap="square" rtlCol="0" anchor="ctr">
              <a:spAutoFit/>
            </a:bodyPr>
            <a:lstStyle/>
            <a:p>
              <a:pPr algn="ctr">
                <a:lnSpc>
                  <a:spcPct val="150000"/>
                </a:lnSpc>
              </a:pPr>
              <a:r>
                <a:rPr lang="ru-RU" sz="1200" spc="600" dirty="0">
                  <a:latin typeface="Raleway" panose="020B0503030101060003" pitchFamily="34" charset="0"/>
                </a:rPr>
                <a:t>СНИЖЕНИЕ УГЛЕРОДНОГО </a:t>
              </a:r>
              <a:r>
                <a:rPr lang="ru-RU" sz="1200" spc="600" dirty="0" smtClean="0">
                  <a:latin typeface="Raleway" panose="020B0503030101060003" pitchFamily="34" charset="0"/>
                </a:rPr>
                <a:t>СЛЕДА</a:t>
              </a:r>
              <a:endParaRPr lang="ru-RU" sz="1200" spc="600" dirty="0">
                <a:latin typeface="Raleway" panose="020B0503030101060003" pitchFamily="34" charset="0"/>
              </a:endParaRPr>
            </a:p>
          </p:txBody>
        </p:sp>
        <p:sp>
          <p:nvSpPr>
            <p:cNvPr id="17" name="Donut 16"/>
            <p:cNvSpPr/>
            <p:nvPr/>
          </p:nvSpPr>
          <p:spPr>
            <a:xfrm>
              <a:off x="8199838" y="3782177"/>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6435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Clean">
      <a:dk1>
        <a:srgbClr val="38383A"/>
      </a:dk1>
      <a:lt1>
        <a:srgbClr val="F5F5F5"/>
      </a:lt1>
      <a:dk2>
        <a:srgbClr val="3E424C"/>
      </a:dk2>
      <a:lt2>
        <a:srgbClr val="E7E6E6"/>
      </a:lt2>
      <a:accent1>
        <a:srgbClr val="CDD8DA"/>
      </a:accent1>
      <a:accent2>
        <a:srgbClr val="A1B9BB"/>
      </a:accent2>
      <a:accent3>
        <a:srgbClr val="3E424C"/>
      </a:accent3>
      <a:accent4>
        <a:srgbClr val="38383A"/>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4054</TotalTime>
  <Words>1858</Words>
  <Application>Microsoft Office PowerPoint</Application>
  <PresentationFormat>Широкоэкранный</PresentationFormat>
  <Paragraphs>158</Paragraphs>
  <Slides>30</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30</vt:i4>
      </vt:variant>
    </vt:vector>
  </HeadingPairs>
  <TitlesOfParts>
    <vt:vector size="37" baseType="lpstr">
      <vt:lpstr>Arial</vt:lpstr>
      <vt:lpstr>Arial Black</vt:lpstr>
      <vt:lpstr>Calibri</vt:lpstr>
      <vt:lpstr>Calibri Light</vt:lpstr>
      <vt:lpstr>Raleway</vt:lpstr>
      <vt:lpstr>Source Sans Pro Light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Gummy</dc:creator>
  <cp:lastModifiedBy>Виктор Волков</cp:lastModifiedBy>
  <cp:revision>219</cp:revision>
  <dcterms:created xsi:type="dcterms:W3CDTF">2018-04-10T08:52:29Z</dcterms:created>
  <dcterms:modified xsi:type="dcterms:W3CDTF">2020-09-23T15:48:40Z</dcterms:modified>
</cp:coreProperties>
</file>